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19"/>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72">
          <p15:clr>
            <a:srgbClr val="747775"/>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72"/>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ebc009a62b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ebc009a62b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2ec0a15b0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2ec0a15b0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2ec0a15b070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2ec0a15b070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ec0a15b070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2ec0a15b070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ec0a15b070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ec0a15b070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ebc009a62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ebc009a62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ebc009a62b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2ebc009a62b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ec0a15b070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2ec0a15b070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2ec0a15b070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2ec0a15b070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ec0a15b070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ec0a15b070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ebc009a62b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2ebc009a62b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ebc009a62b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ebc009a62b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ebc009a62b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ebc009a62b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archive.org/search.php?query=creator%3A%22Ruvigny+and+Raineval%2C+Melville+Amadeus+Henry+Douglas+Heddle+de+La+Caillemotte+de+Massue+de+Ruvigny%2C+9th+marquis+of%2C+1868-1921%22"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hyperlink" Target="https://archive.org/search.php?query=date:1911"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hyperlink" Target="https://www.ancestry.com/family-tree/person/tree/197177777/person/232593808341/facts" TargetMode="External"/><Relationship Id="rId3" Type="http://schemas.openxmlformats.org/officeDocument/2006/relationships/hyperlink" Target="https://www.ancestry.com/family-tree/person/tree/197177777/person/232571779213/facts" TargetMode="External"/><Relationship Id="rId7" Type="http://schemas.openxmlformats.org/officeDocument/2006/relationships/hyperlink" Target="https://www.ancestry.com/family-tree/person/tree/197177777/person/232571726124/facts"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www.ancestry.com/family-tree/person/tree/197177777/person/232571726772/facts" TargetMode="External"/><Relationship Id="rId5" Type="http://schemas.openxmlformats.org/officeDocument/2006/relationships/hyperlink" Target="https://www.ancestry.com/family-tree/person/tree/197177777/person/232571726771/facts" TargetMode="External"/><Relationship Id="rId4" Type="http://schemas.openxmlformats.org/officeDocument/2006/relationships/hyperlink" Target="https://www.ancestry.com/family-tree/person/tree/197177777/person/232571726770/fact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hyperlink" Target="https://www.ancestry.co.uk/family-tree/person/tree/197177777/person/232571727290/facts" TargetMode="External"/><Relationship Id="rId3" Type="http://schemas.openxmlformats.org/officeDocument/2006/relationships/hyperlink" Target="https://www.ancestry.co.uk/family-tree/person/tree/197177777/person/232571727213/facts" TargetMode="External"/><Relationship Id="rId7" Type="http://schemas.openxmlformats.org/officeDocument/2006/relationships/hyperlink" Target="https://www.ancestry.co.uk/family-tree/person/tree/197177777/person/232571727289/fact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s://www.ancestry.co.uk/family-tree/person/tree/197177777/person/232571790152/facts" TargetMode="External"/><Relationship Id="rId11" Type="http://schemas.openxmlformats.org/officeDocument/2006/relationships/hyperlink" Target="https://www.ancestry.co.uk/family-tree/person/tree/197177777/person/232571727215/facts" TargetMode="External"/><Relationship Id="rId5" Type="http://schemas.openxmlformats.org/officeDocument/2006/relationships/hyperlink" Target="https://www.ancestry.co.uk/family-tree/person/tree/197177777/person/232571790151/facts" TargetMode="External"/><Relationship Id="rId10" Type="http://schemas.openxmlformats.org/officeDocument/2006/relationships/hyperlink" Target="https://www.ancestry.co.uk/family-tree/person/tree/197177777/person/232571727214/facts" TargetMode="External"/><Relationship Id="rId4" Type="http://schemas.openxmlformats.org/officeDocument/2006/relationships/hyperlink" Target="https://www.ancestry.co.uk/family-tree/person/tree/197177777/person/232571790150/facts" TargetMode="External"/><Relationship Id="rId9" Type="http://schemas.openxmlformats.org/officeDocument/2006/relationships/hyperlink" Target="https://www.ancestry.co.uk/family-tree/person/tree/197177777/person/232571727291/fact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Grace Ingleby* Gardner</a:t>
            </a:r>
            <a:endParaRPr/>
          </a:p>
          <a:p>
            <a:pPr marL="0" lvl="0" indent="0" algn="ctr" rtl="0">
              <a:spcBef>
                <a:spcPts val="0"/>
              </a:spcBef>
              <a:spcAft>
                <a:spcPts val="0"/>
              </a:spcAft>
              <a:buNone/>
            </a:pPr>
            <a:r>
              <a:rPr lang="en"/>
              <a:t>1895 - 1966</a:t>
            </a:r>
            <a:endParaRPr/>
          </a:p>
          <a:p>
            <a:pPr marL="0" lvl="0" indent="0" algn="ctr" rtl="0">
              <a:spcBef>
                <a:spcPts val="0"/>
              </a:spcBef>
              <a:spcAft>
                <a:spcPts val="0"/>
              </a:spcAft>
              <a:buNone/>
            </a:pPr>
            <a:endParaRPr/>
          </a:p>
        </p:txBody>
      </p:sp>
      <p:pic>
        <p:nvPicPr>
          <p:cNvPr id="55" name="Google Shape;55;p13"/>
          <p:cNvPicPr preferRelativeResize="0"/>
          <p:nvPr/>
        </p:nvPicPr>
        <p:blipFill>
          <a:blip r:embed="rId3">
            <a:alphaModFix/>
          </a:blip>
          <a:stretch>
            <a:fillRect/>
          </a:stretch>
        </p:blipFill>
        <p:spPr>
          <a:xfrm>
            <a:off x="1220625" y="2332700"/>
            <a:ext cx="1790700" cy="2438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Maternal aunts and uncles (continued)</a:t>
            </a:r>
            <a:endParaRPr/>
          </a:p>
        </p:txBody>
      </p:sp>
      <p:sp>
        <p:nvSpPr>
          <p:cNvPr id="115" name="Google Shape;115;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dirty="0"/>
              <a:t>Arthur Jefferson, possibly the AF apprenticed to the Merchant Navy aged 12, married Georgia Pearoth, Virginia 1886</a:t>
            </a:r>
            <a:endParaRPr dirty="0"/>
          </a:p>
          <a:p>
            <a:pPr marL="914400" lvl="1" indent="-317500" algn="l" rtl="0">
              <a:spcBef>
                <a:spcPts val="0"/>
              </a:spcBef>
              <a:spcAft>
                <a:spcPts val="0"/>
              </a:spcAft>
              <a:buSzPts val="1400"/>
              <a:buChar char="○"/>
            </a:pPr>
            <a:r>
              <a:rPr lang="en" dirty="0"/>
              <a:t>Daughter Dorothy Margaret Lennox Jefferson (1888-1982), married Edward Gilling Hallewell</a:t>
            </a:r>
            <a:endParaRPr dirty="0"/>
          </a:p>
          <a:p>
            <a:pPr marL="1371600" lvl="2" indent="-317500" algn="l" rtl="0">
              <a:spcBef>
                <a:spcPts val="0"/>
              </a:spcBef>
              <a:spcAft>
                <a:spcPts val="0"/>
              </a:spcAft>
              <a:buSzPts val="1400"/>
              <a:buChar char="■"/>
            </a:pPr>
            <a:r>
              <a:rPr lang="en" dirty="0"/>
              <a:t>Lt John Lennox Hallewell, 1910 - 1940 </a:t>
            </a:r>
            <a:r>
              <a:rPr lang="en" sz="1150" dirty="0">
                <a:solidFill>
                  <a:srgbClr val="36322D"/>
                </a:solidFill>
                <a:highlight>
                  <a:srgbClr val="FAFAFA"/>
                </a:highlight>
              </a:rPr>
              <a:t>HMS Glorious, Sunk by Scharnhorst and Gneisenau 8th June 1940</a:t>
            </a:r>
            <a:endParaRPr dirty="0"/>
          </a:p>
          <a:p>
            <a:pPr marL="1371600" lvl="2" indent="-317500" algn="l" rtl="0">
              <a:spcBef>
                <a:spcPts val="0"/>
              </a:spcBef>
              <a:spcAft>
                <a:spcPts val="0"/>
              </a:spcAft>
              <a:buSzPts val="1400"/>
              <a:buChar char="■"/>
            </a:pPr>
            <a:r>
              <a:rPr lang="en" dirty="0"/>
              <a:t>Helen Mary Josephine Hallewell, 1913-1987, m Arthur Farquhar</a:t>
            </a:r>
            <a:endParaRPr dirty="0"/>
          </a:p>
          <a:p>
            <a:pPr marL="1828800" lvl="3" indent="-317500" algn="l" rtl="0">
              <a:spcBef>
                <a:spcPts val="0"/>
              </a:spcBef>
              <a:spcAft>
                <a:spcPts val="0"/>
              </a:spcAft>
              <a:buSzPts val="1400"/>
              <a:buChar char="●"/>
            </a:pPr>
            <a:r>
              <a:rPr lang="en" dirty="0"/>
              <a:t>Donald CS Farquhar, 1935 - 2009, m Eileen Carter</a:t>
            </a:r>
            <a:endParaRPr dirty="0"/>
          </a:p>
          <a:p>
            <a:pPr marL="2286000" lvl="4" indent="-317500" algn="l" rtl="0">
              <a:spcBef>
                <a:spcPts val="0"/>
              </a:spcBef>
              <a:spcAft>
                <a:spcPts val="0"/>
              </a:spcAft>
              <a:buSzPts val="1400"/>
              <a:buChar char="○"/>
            </a:pPr>
            <a:r>
              <a:rPr lang="en-GB" b="1" dirty="0"/>
              <a:t>1 child</a:t>
            </a:r>
            <a:endParaRPr dirty="0"/>
          </a:p>
          <a:p>
            <a:pPr marL="1371600" lvl="2" indent="-317500" algn="l" rtl="0">
              <a:spcBef>
                <a:spcPts val="0"/>
              </a:spcBef>
              <a:spcAft>
                <a:spcPts val="0"/>
              </a:spcAft>
              <a:buSzPts val="1400"/>
              <a:buChar char="■"/>
            </a:pPr>
            <a:r>
              <a:rPr lang="en" dirty="0"/>
              <a:t>Anne Cecilia Hallewell, 1915-1943, m Osric Bradbury, found no record of children </a:t>
            </a:r>
            <a:endParaRPr dirty="0"/>
          </a:p>
          <a:p>
            <a:pPr marL="1371600" lvl="2" indent="-317500" algn="l" rtl="0">
              <a:spcBef>
                <a:spcPts val="0"/>
              </a:spcBef>
              <a:spcAft>
                <a:spcPts val="0"/>
              </a:spcAft>
              <a:buSzPts val="1400"/>
              <a:buChar char="■"/>
            </a:pPr>
            <a:r>
              <a:rPr lang="en" dirty="0"/>
              <a:t>Lt Cdr Christopher Hallewell, 1920-1985, m Ione Bluett-Duff</a:t>
            </a:r>
            <a:endParaRPr dirty="0"/>
          </a:p>
          <a:p>
            <a:pPr marL="1828800" lvl="3" indent="-317500" algn="l" rtl="0">
              <a:spcBef>
                <a:spcPts val="0"/>
              </a:spcBef>
              <a:spcAft>
                <a:spcPts val="0"/>
              </a:spcAft>
              <a:buSzPts val="1400"/>
              <a:buChar char="●"/>
            </a:pPr>
            <a:r>
              <a:rPr lang="en-GB" b="1" dirty="0"/>
              <a:t>2 children</a:t>
            </a:r>
            <a:endParaRPr dirty="0"/>
          </a:p>
        </p:txBody>
      </p:sp>
      <p:pic>
        <p:nvPicPr>
          <p:cNvPr id="116" name="Google Shape;116;p22"/>
          <p:cNvPicPr preferRelativeResize="0"/>
          <p:nvPr/>
        </p:nvPicPr>
        <p:blipFill>
          <a:blip r:embed="rId3">
            <a:alphaModFix/>
          </a:blip>
          <a:stretch>
            <a:fillRect/>
          </a:stretch>
        </p:blipFill>
        <p:spPr>
          <a:xfrm>
            <a:off x="5832225" y="208013"/>
            <a:ext cx="2922925" cy="10467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a:t>Maternal aunts and uncles (continued)</a:t>
            </a:r>
            <a:endParaRPr/>
          </a:p>
        </p:txBody>
      </p:sp>
      <p:sp>
        <p:nvSpPr>
          <p:cNvPr id="122" name="Google Shape;122;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10000"/>
          </a:bodyPr>
          <a:lstStyle/>
          <a:p>
            <a:pPr marL="457200" lvl="0" indent="-334327" algn="l" rtl="0">
              <a:spcBef>
                <a:spcPts val="0"/>
              </a:spcBef>
              <a:spcAft>
                <a:spcPts val="0"/>
              </a:spcAft>
              <a:buSzPct val="100000"/>
              <a:buChar char="●"/>
            </a:pPr>
            <a:r>
              <a:rPr lang="en" dirty="0"/>
              <a:t>Charles Wilkin Jefferson, manufacturer - m Margaret Dyer</a:t>
            </a:r>
            <a:endParaRPr dirty="0"/>
          </a:p>
          <a:p>
            <a:pPr marL="914400" lvl="1" indent="-310832" algn="l" rtl="0">
              <a:spcBef>
                <a:spcPts val="0"/>
              </a:spcBef>
              <a:spcAft>
                <a:spcPts val="0"/>
              </a:spcAft>
              <a:buSzPct val="100000"/>
              <a:buChar char="○"/>
            </a:pPr>
            <a:r>
              <a:rPr lang="en" dirty="0"/>
              <a:t>Jack Jefferson d.1891</a:t>
            </a:r>
            <a:endParaRPr dirty="0"/>
          </a:p>
          <a:p>
            <a:pPr marL="914400" lvl="1" indent="-310832" algn="l" rtl="0">
              <a:spcBef>
                <a:spcPts val="0"/>
              </a:spcBef>
              <a:spcAft>
                <a:spcPts val="0"/>
              </a:spcAft>
              <a:buSzPct val="100000"/>
              <a:buChar char="○"/>
            </a:pPr>
            <a:r>
              <a:rPr lang="en" dirty="0"/>
              <a:t>Margaret Elizabeth Jefferson 1892-1943, m Jesse Gregson</a:t>
            </a:r>
            <a:endParaRPr dirty="0"/>
          </a:p>
          <a:p>
            <a:pPr marL="1371600" lvl="2" indent="-310832" algn="l" rtl="0">
              <a:spcBef>
                <a:spcPts val="0"/>
              </a:spcBef>
              <a:spcAft>
                <a:spcPts val="0"/>
              </a:spcAft>
              <a:buSzPct val="100000"/>
              <a:buChar char="■"/>
            </a:pPr>
            <a:r>
              <a:rPr lang="en" dirty="0"/>
              <a:t>Helen Ingleby Gregson 1924-2012, m (Stuart) Terry Warliker, found no record of children</a:t>
            </a:r>
            <a:endParaRPr dirty="0"/>
          </a:p>
          <a:p>
            <a:pPr marL="914400" lvl="1" indent="-310832" algn="l" rtl="0">
              <a:spcBef>
                <a:spcPts val="0"/>
              </a:spcBef>
              <a:spcAft>
                <a:spcPts val="0"/>
              </a:spcAft>
              <a:buSzPct val="100000"/>
              <a:buChar char="○"/>
            </a:pPr>
            <a:r>
              <a:rPr lang="en" dirty="0"/>
              <a:t>Charles Wilson Jefferson, farmer, 1895-1937, m Dorothy Wright</a:t>
            </a:r>
            <a:endParaRPr dirty="0"/>
          </a:p>
          <a:p>
            <a:pPr marL="1371600" lvl="2" indent="-310832" algn="l" rtl="0">
              <a:spcBef>
                <a:spcPts val="0"/>
              </a:spcBef>
              <a:spcAft>
                <a:spcPts val="0"/>
              </a:spcAft>
              <a:buSzPct val="100000"/>
              <a:buChar char="■"/>
            </a:pPr>
            <a:r>
              <a:rPr lang="en" dirty="0"/>
              <a:t>John Ingleby Jefferson, 1921-2018, WW2 spitfire pilot, later ran “The Laff” (Chateau Lafeyette - Ottawa’s oldest tavern),  m Peggy</a:t>
            </a:r>
            <a:endParaRPr dirty="0"/>
          </a:p>
          <a:p>
            <a:pPr marL="1828800" lvl="3" indent="-310832" algn="l" rtl="0">
              <a:spcBef>
                <a:spcPts val="0"/>
              </a:spcBef>
              <a:spcAft>
                <a:spcPts val="0"/>
              </a:spcAft>
              <a:buSzPct val="103703"/>
              <a:buChar char="●"/>
            </a:pPr>
            <a:r>
              <a:rPr lang="en-GB" sz="1350" b="1" dirty="0">
                <a:solidFill>
                  <a:srgbClr val="404F57"/>
                </a:solidFill>
                <a:highlight>
                  <a:srgbClr val="FFFFFF"/>
                </a:highlight>
              </a:rPr>
              <a:t>7 children</a:t>
            </a:r>
            <a:endParaRPr b="1" dirty="0"/>
          </a:p>
          <a:p>
            <a:pPr marL="1371600" lvl="2" indent="-310832" algn="l" rtl="0">
              <a:spcBef>
                <a:spcPts val="0"/>
              </a:spcBef>
              <a:spcAft>
                <a:spcPts val="0"/>
              </a:spcAft>
              <a:buSzPct val="100000"/>
              <a:buChar char="■"/>
            </a:pPr>
            <a:r>
              <a:rPr lang="en" dirty="0"/>
              <a:t>Charles Howard Jefferson, 1924-2024, (Queen Elizabeth II Diamond Jubilee Medal) m Marjorie Taggart</a:t>
            </a:r>
            <a:endParaRPr dirty="0"/>
          </a:p>
          <a:p>
            <a:pPr marL="1828800" lvl="3" indent="-310832" algn="l" rtl="0">
              <a:spcBef>
                <a:spcPts val="0"/>
              </a:spcBef>
              <a:spcAft>
                <a:spcPts val="0"/>
              </a:spcAft>
              <a:buSzPct val="100000"/>
              <a:buChar char="●"/>
            </a:pPr>
            <a:r>
              <a:rPr lang="en" b="1" dirty="0"/>
              <a:t>4 children</a:t>
            </a:r>
            <a:r>
              <a:rPr lang="en" dirty="0"/>
              <a:t>; </a:t>
            </a:r>
            <a:r>
              <a:rPr lang="en" b="1" dirty="0"/>
              <a:t>10 grandchildren and 12 great-grandchildren</a:t>
            </a:r>
            <a:endParaRPr b="1" dirty="0"/>
          </a:p>
          <a:p>
            <a:pPr marL="1371600" lvl="2" indent="-310832" algn="l" rtl="0">
              <a:spcBef>
                <a:spcPts val="0"/>
              </a:spcBef>
              <a:spcAft>
                <a:spcPts val="0"/>
              </a:spcAft>
              <a:buSzPct val="100000"/>
              <a:buChar char="■"/>
            </a:pPr>
            <a:r>
              <a:rPr lang="en" dirty="0"/>
              <a:t>Catherine Wright Jefferson, 1926-, m David Lewis - unable to trace forward</a:t>
            </a:r>
            <a:endParaRPr dirty="0"/>
          </a:p>
          <a:p>
            <a:pPr marL="1371600" lvl="2" indent="-310832" algn="l" rtl="0">
              <a:spcBef>
                <a:spcPts val="0"/>
              </a:spcBef>
              <a:spcAft>
                <a:spcPts val="0"/>
              </a:spcAft>
              <a:buSzPct val="100000"/>
              <a:buChar char="■"/>
            </a:pPr>
            <a:r>
              <a:rPr lang="en" dirty="0"/>
              <a:t>Dorothy Anne Jefferson, 1928- unable to trace forward</a:t>
            </a:r>
            <a:endParaRPr dirty="0"/>
          </a:p>
          <a:p>
            <a:pPr marL="1371600" lvl="2" indent="-310832" algn="l" rtl="0">
              <a:spcBef>
                <a:spcPts val="0"/>
              </a:spcBef>
              <a:spcAft>
                <a:spcPts val="0"/>
              </a:spcAft>
              <a:buSzPct val="100000"/>
              <a:buChar char="■"/>
            </a:pPr>
            <a:r>
              <a:rPr lang="en" dirty="0"/>
              <a:t>David Forties Jefferson, 1929- unable to trace forward</a:t>
            </a:r>
            <a:endParaRPr dirty="0"/>
          </a:p>
          <a:p>
            <a:pPr marL="914400" lvl="1" indent="-310832" algn="l" rtl="0">
              <a:spcBef>
                <a:spcPts val="0"/>
              </a:spcBef>
              <a:spcAft>
                <a:spcPts val="0"/>
              </a:spcAft>
              <a:buSzPct val="100000"/>
              <a:buChar char="○"/>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a:t>Maternal aunts and uncles (continued)</a:t>
            </a:r>
            <a:endParaRPr/>
          </a:p>
        </p:txBody>
      </p:sp>
      <p:sp>
        <p:nvSpPr>
          <p:cNvPr id="128" name="Google Shape;128;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a:bodyPr>
          <a:lstStyle/>
          <a:p>
            <a:pPr marL="457200" lvl="0" indent="-342900" algn="l" rtl="0">
              <a:spcBef>
                <a:spcPts val="0"/>
              </a:spcBef>
              <a:spcAft>
                <a:spcPts val="0"/>
              </a:spcAft>
              <a:buSzPts val="1800"/>
              <a:buChar char="●"/>
            </a:pPr>
            <a:r>
              <a:rPr lang="en"/>
              <a:t>Annie Jefferson - m Arthur Dewhurst,</a:t>
            </a:r>
            <a:endParaRPr/>
          </a:p>
          <a:p>
            <a:pPr marL="914400" lvl="1" indent="-317500" algn="l" rtl="0">
              <a:spcBef>
                <a:spcPts val="0"/>
              </a:spcBef>
              <a:spcAft>
                <a:spcPts val="0"/>
              </a:spcAft>
              <a:buSzPts val="1400"/>
              <a:buChar char="○"/>
            </a:pPr>
            <a:r>
              <a:rPr lang="en"/>
              <a:t>Joan Ingleby Dewhurst 1890-1986, no marriage or children</a:t>
            </a:r>
            <a:endParaRPr/>
          </a:p>
          <a:p>
            <a:pPr marL="914400" lvl="1" indent="-317500" algn="l" rtl="0">
              <a:spcBef>
                <a:spcPts val="0"/>
              </a:spcBef>
              <a:spcAft>
                <a:spcPts val="0"/>
              </a:spcAft>
              <a:buSzPts val="1400"/>
              <a:buChar char="○"/>
            </a:pPr>
            <a:r>
              <a:rPr lang="en"/>
              <a:t>Nancy Stevenson Dewhurst 1900-  m Stewart Marshall</a:t>
            </a:r>
            <a:endParaRPr/>
          </a:p>
          <a:p>
            <a:pPr marL="1371600" lvl="2" indent="-317500" algn="l" rtl="0">
              <a:spcBef>
                <a:spcPts val="0"/>
              </a:spcBef>
              <a:spcAft>
                <a:spcPts val="0"/>
              </a:spcAft>
              <a:buSzPts val="1400"/>
              <a:buChar char="■"/>
            </a:pPr>
            <a:r>
              <a:rPr lang="en"/>
              <a:t>Elizabeth Ray Marshall, 1926-2002, no marriage or children</a:t>
            </a:r>
            <a:endParaRPr/>
          </a:p>
          <a:p>
            <a:pPr marL="457200" lvl="0" indent="-342900" algn="l" rtl="0">
              <a:spcBef>
                <a:spcPts val="0"/>
              </a:spcBef>
              <a:spcAft>
                <a:spcPts val="0"/>
              </a:spcAft>
              <a:buSzPts val="1800"/>
              <a:buChar char="●"/>
            </a:pPr>
            <a:r>
              <a:rPr lang="en"/>
              <a:t>Margaret Elizabeth Jefferson - m Harry Yeoman</a:t>
            </a:r>
            <a:endParaRPr/>
          </a:p>
          <a:p>
            <a:pPr marL="914400" lvl="1" indent="-317500" algn="l" rtl="0">
              <a:spcBef>
                <a:spcPts val="0"/>
              </a:spcBef>
              <a:spcAft>
                <a:spcPts val="0"/>
              </a:spcAft>
              <a:buSzPts val="1400"/>
              <a:buChar char="○"/>
            </a:pPr>
            <a:r>
              <a:rPr lang="en"/>
              <a:t>Ruth Yeoman, 1897-1994, served in the WVS, thereafter a missionary; no marriage or children</a:t>
            </a:r>
            <a:endParaRPr/>
          </a:p>
          <a:p>
            <a:pPr marL="914400" lvl="1" indent="-317500" algn="l" rtl="0">
              <a:spcBef>
                <a:spcPts val="0"/>
              </a:spcBef>
              <a:spcAft>
                <a:spcPts val="0"/>
              </a:spcAft>
              <a:buSzPts val="1400"/>
              <a:buChar char="○"/>
            </a:pPr>
            <a:r>
              <a:rPr lang="en"/>
              <a:t>Harry Dixon Yeoman, 1904-1904</a:t>
            </a:r>
            <a:endParaRPr/>
          </a:p>
          <a:p>
            <a:pPr marL="914400" lvl="1" indent="-317500" algn="l" rtl="0">
              <a:spcBef>
                <a:spcPts val="0"/>
              </a:spcBef>
              <a:spcAft>
                <a:spcPts val="0"/>
              </a:spcAft>
              <a:buSzPts val="1400"/>
              <a:buChar char="○"/>
            </a:pPr>
            <a:r>
              <a:rPr lang="en"/>
              <a:t>Cdr Antony Yeoman RN, 1907-1966, found no record of marriage or children</a:t>
            </a:r>
            <a:endParaRPr/>
          </a:p>
          <a:p>
            <a:pPr marL="457200" lvl="0" indent="-342900" algn="l" rtl="0">
              <a:spcBef>
                <a:spcPts val="0"/>
              </a:spcBef>
              <a:spcAft>
                <a:spcPts val="0"/>
              </a:spcAft>
              <a:buSzPts val="1800"/>
              <a:buChar char="●"/>
            </a:pPr>
            <a:r>
              <a:rPr lang="en"/>
              <a:t>Florence Jefferson - m Stewart Dalrymple Crawford</a:t>
            </a:r>
            <a:endParaRPr/>
          </a:p>
          <a:p>
            <a:pPr marL="914400" lvl="1" indent="-317500" algn="l" rtl="0">
              <a:spcBef>
                <a:spcPts val="0"/>
              </a:spcBef>
              <a:spcAft>
                <a:spcPts val="0"/>
              </a:spcAft>
              <a:buSzPts val="1400"/>
              <a:buChar char="○"/>
            </a:pPr>
            <a:r>
              <a:rPr lang="en"/>
              <a:t>Frazer Stuart Crawford 1901-1981, merchant - m Ruth Massey</a:t>
            </a:r>
            <a:endParaRPr/>
          </a:p>
          <a:p>
            <a:pPr marL="1371600" lvl="2" indent="-317500" algn="l" rtl="0">
              <a:spcBef>
                <a:spcPts val="0"/>
              </a:spcBef>
              <a:spcAft>
                <a:spcPts val="0"/>
              </a:spcAft>
              <a:buSzPts val="1400"/>
              <a:buChar char="■"/>
            </a:pPr>
            <a:r>
              <a:rPr lang="en"/>
              <a:t>Moira Crawfod MBE 1928-1987, no marriage or children</a:t>
            </a:r>
            <a:endParaRPr/>
          </a:p>
          <a:p>
            <a:pPr marL="1371600" lvl="2" indent="-317500" algn="l" rtl="0">
              <a:spcBef>
                <a:spcPts val="0"/>
              </a:spcBef>
              <a:spcAft>
                <a:spcPts val="0"/>
              </a:spcAft>
              <a:buSzPts val="1400"/>
              <a:buChar char="■"/>
            </a:pPr>
            <a:r>
              <a:rPr lang="en"/>
              <a:t>Carol Crawford 1930- unable to trace forward</a:t>
            </a:r>
            <a:endParaRPr/>
          </a:p>
          <a:p>
            <a:pPr marL="914400" lvl="1" indent="-317500" algn="l" rtl="0">
              <a:spcBef>
                <a:spcPts val="0"/>
              </a:spcBef>
              <a:spcAft>
                <a:spcPts val="0"/>
              </a:spcAft>
              <a:buSzPts val="1400"/>
              <a:buChar char="○"/>
            </a:pPr>
            <a:r>
              <a:rPr lang="en"/>
              <a:t>David Stewart Crawford, 1904-1952 - m Margaret Craig. Died together in the Turf Club Massacre (Cairo) on Black Saturday</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The Plantagenet Roll of the Royal Blood</a:t>
            </a:r>
            <a:endParaRPr/>
          </a:p>
        </p:txBody>
      </p:sp>
      <p:sp>
        <p:nvSpPr>
          <p:cNvPr id="134" name="Google Shape;134;p25"/>
          <p:cNvSpPr txBox="1">
            <a:spLocks noGrp="1"/>
          </p:cNvSpPr>
          <p:nvPr>
            <p:ph type="body" idx="1"/>
          </p:nvPr>
        </p:nvSpPr>
        <p:spPr>
          <a:xfrm>
            <a:off x="311700" y="1152475"/>
            <a:ext cx="4330200" cy="3416400"/>
          </a:xfrm>
          <a:prstGeom prst="rect">
            <a:avLst/>
          </a:prstGeom>
        </p:spPr>
        <p:txBody>
          <a:bodyPr spcFirstLastPara="1" wrap="square" lIns="91425" tIns="91425" rIns="91425" bIns="91425" anchor="t" anchorCtr="0">
            <a:normAutofit/>
          </a:bodyPr>
          <a:lstStyle/>
          <a:p>
            <a:pPr marL="279400" marR="139700" lvl="0" indent="0" algn="l" rtl="0">
              <a:spcBef>
                <a:spcPts val="0"/>
              </a:spcBef>
              <a:spcAft>
                <a:spcPts val="0"/>
              </a:spcAft>
              <a:buClr>
                <a:schemeClr val="dk1"/>
              </a:buClr>
              <a:buSzPts val="1100"/>
              <a:buFont typeface="Arial"/>
              <a:buNone/>
            </a:pPr>
            <a:r>
              <a:rPr lang="en" sz="2250">
                <a:solidFill>
                  <a:srgbClr val="2C2C2C"/>
                </a:solidFill>
                <a:highlight>
                  <a:srgbClr val="FFFFFF"/>
                </a:highlight>
              </a:rPr>
              <a:t>The Plantagenet roll of the blood royal, being a complete table of all the descendants now living of Edward III., King of England</a:t>
            </a:r>
            <a:endParaRPr sz="2250">
              <a:solidFill>
                <a:srgbClr val="2C2C2C"/>
              </a:solidFill>
              <a:highlight>
                <a:srgbClr val="FFFFFF"/>
              </a:highlight>
            </a:endParaRPr>
          </a:p>
          <a:p>
            <a:pPr marL="279400" marR="139700" lvl="0" indent="0" algn="l" rtl="0">
              <a:spcBef>
                <a:spcPts val="0"/>
              </a:spcBef>
              <a:spcAft>
                <a:spcPts val="0"/>
              </a:spcAft>
              <a:buClr>
                <a:schemeClr val="dk1"/>
              </a:buClr>
              <a:buSzPts val="1100"/>
              <a:buFont typeface="Arial"/>
              <a:buNone/>
            </a:pPr>
            <a:r>
              <a:rPr lang="en" sz="1050">
                <a:solidFill>
                  <a:srgbClr val="2C2C2C"/>
                </a:solidFill>
                <a:highlight>
                  <a:srgbClr val="FFFFFF"/>
                </a:highlight>
              </a:rPr>
              <a:t>by </a:t>
            </a:r>
            <a:r>
              <a:rPr lang="en" sz="1050">
                <a:solidFill>
                  <a:srgbClr val="4B64FF"/>
                </a:solidFill>
                <a:highlight>
                  <a:srgbClr val="FFFFFF"/>
                </a:highlight>
                <a:uFill>
                  <a:noFill/>
                </a:uFill>
                <a:hlinkClick r:id="rId3">
                  <a:extLst>
                    <a:ext uri="{A12FA001-AC4F-418D-AE19-62706E023703}">
                      <ahyp:hlinkClr xmlns:ahyp="http://schemas.microsoft.com/office/drawing/2018/hyperlinkcolor" val="tx"/>
                    </a:ext>
                  </a:extLst>
                </a:hlinkClick>
              </a:rPr>
              <a:t>Ruvigny and Raineval, Melville Amadeus Henry Douglas Heddle de La Caillemotte de Massue de Ruvigny, 9th marquis of, 1868-1921</a:t>
            </a:r>
            <a:endParaRPr sz="1050">
              <a:solidFill>
                <a:srgbClr val="4B64FF"/>
              </a:solidFill>
              <a:highlight>
                <a:srgbClr val="FFFFFF"/>
              </a:highlight>
            </a:endParaRPr>
          </a:p>
          <a:p>
            <a:pPr marL="279400" marR="139700" lvl="0" indent="0" algn="l" rtl="0">
              <a:spcBef>
                <a:spcPts val="0"/>
              </a:spcBef>
              <a:spcAft>
                <a:spcPts val="0"/>
              </a:spcAft>
              <a:buClr>
                <a:schemeClr val="dk1"/>
              </a:buClr>
              <a:buSzPts val="1100"/>
              <a:buFont typeface="Arial"/>
              <a:buNone/>
            </a:pPr>
            <a:endParaRPr sz="1050">
              <a:solidFill>
                <a:srgbClr val="2C2C2C"/>
              </a:solidFill>
              <a:highlight>
                <a:srgbClr val="FFFFFF"/>
              </a:highlight>
            </a:endParaRPr>
          </a:p>
          <a:p>
            <a:pPr marL="139700" lvl="0" indent="0" algn="l" rtl="0">
              <a:spcBef>
                <a:spcPts val="0"/>
              </a:spcBef>
              <a:spcAft>
                <a:spcPts val="0"/>
              </a:spcAft>
              <a:buClr>
                <a:schemeClr val="dk1"/>
              </a:buClr>
              <a:buSzPts val="1100"/>
              <a:buFont typeface="Arial"/>
              <a:buNone/>
            </a:pPr>
            <a:r>
              <a:rPr lang="en" sz="1750">
                <a:solidFill>
                  <a:srgbClr val="2C2C2C"/>
                </a:solidFill>
                <a:highlight>
                  <a:srgbClr val="FFFF00"/>
                </a:highlight>
              </a:rPr>
              <a:t>Publication date </a:t>
            </a:r>
            <a:r>
              <a:rPr lang="en" sz="1750">
                <a:solidFill>
                  <a:srgbClr val="4B64FF"/>
                </a:solidFill>
                <a:highlight>
                  <a:srgbClr val="FFFF00"/>
                </a:highlight>
                <a:uFill>
                  <a:noFill/>
                </a:uFill>
                <a:hlinkClick r:id="rId4">
                  <a:extLst>
                    <a:ext uri="{A12FA001-AC4F-418D-AE19-62706E023703}">
                      <ahyp:hlinkClr xmlns:ahyp="http://schemas.microsoft.com/office/drawing/2018/hyperlinkcolor" val="tx"/>
                    </a:ext>
                  </a:extLst>
                </a:hlinkClick>
              </a:rPr>
              <a:t>1911</a:t>
            </a:r>
            <a:endParaRPr sz="1750">
              <a:solidFill>
                <a:srgbClr val="4B64FF"/>
              </a:solidFill>
              <a:highlight>
                <a:srgbClr val="FFFF00"/>
              </a:highlight>
            </a:endParaRPr>
          </a:p>
          <a:p>
            <a:pPr marL="0" lvl="0" indent="0" algn="l" rtl="0">
              <a:spcBef>
                <a:spcPts val="0"/>
              </a:spcBef>
              <a:spcAft>
                <a:spcPts val="1200"/>
              </a:spcAft>
              <a:buNone/>
            </a:pPr>
            <a:endParaRPr/>
          </a:p>
        </p:txBody>
      </p:sp>
      <p:pic>
        <p:nvPicPr>
          <p:cNvPr id="135" name="Google Shape;135;p25"/>
          <p:cNvPicPr preferRelativeResize="0"/>
          <p:nvPr/>
        </p:nvPicPr>
        <p:blipFill>
          <a:blip r:embed="rId5">
            <a:alphaModFix/>
          </a:blip>
          <a:stretch>
            <a:fillRect/>
          </a:stretch>
        </p:blipFill>
        <p:spPr>
          <a:xfrm>
            <a:off x="5784425" y="1000125"/>
            <a:ext cx="2445175" cy="38061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And finally… a bit of scandal…</a:t>
            </a:r>
            <a:endParaRPr/>
          </a:p>
          <a:p>
            <a:pPr marL="0" lvl="0" indent="0" algn="l" rtl="0">
              <a:spcBef>
                <a:spcPts val="0"/>
              </a:spcBef>
              <a:spcAft>
                <a:spcPts val="0"/>
              </a:spcAft>
              <a:buNone/>
            </a:pPr>
            <a:endParaRPr/>
          </a:p>
        </p:txBody>
      </p:sp>
      <p:sp>
        <p:nvSpPr>
          <p:cNvPr id="141" name="Google Shape;141;p26"/>
          <p:cNvSpPr txBox="1">
            <a:spLocks noGrp="1"/>
          </p:cNvSpPr>
          <p:nvPr>
            <p:ph type="body" idx="1"/>
          </p:nvPr>
        </p:nvSpPr>
        <p:spPr>
          <a:xfrm>
            <a:off x="167175" y="925825"/>
            <a:ext cx="8665200" cy="3643200"/>
          </a:xfrm>
          <a:prstGeom prst="rect">
            <a:avLst/>
          </a:prstGeom>
        </p:spPr>
        <p:txBody>
          <a:bodyPr spcFirstLastPara="1" wrap="square" lIns="91425" tIns="91425" rIns="91425" bIns="91425" anchor="t" anchorCtr="0">
            <a:normAutofit fontScale="85000" lnSpcReduction="20000"/>
          </a:bodyPr>
          <a:lstStyle/>
          <a:p>
            <a:pPr marL="0" lvl="0" indent="0" algn="l" rtl="0">
              <a:lnSpc>
                <a:spcPct val="100000"/>
              </a:lnSpc>
              <a:spcBef>
                <a:spcPts val="0"/>
              </a:spcBef>
              <a:spcAft>
                <a:spcPts val="0"/>
              </a:spcAft>
              <a:buNone/>
            </a:pPr>
            <a:r>
              <a:rPr lang="en" sz="1500" dirty="0"/>
              <a:t>Grace Gardner</a:t>
            </a:r>
            <a:endParaRPr sz="1500" dirty="0"/>
          </a:p>
          <a:p>
            <a:pPr marL="0" lvl="0" indent="0" algn="l" rtl="0">
              <a:lnSpc>
                <a:spcPct val="100000"/>
              </a:lnSpc>
              <a:spcBef>
                <a:spcPts val="0"/>
              </a:spcBef>
              <a:spcAft>
                <a:spcPts val="0"/>
              </a:spcAft>
              <a:buNone/>
            </a:pPr>
            <a:r>
              <a:rPr lang="en" sz="1500" dirty="0"/>
              <a:t>   Cicely Jefferson</a:t>
            </a:r>
            <a:endParaRPr sz="1500" dirty="0"/>
          </a:p>
          <a:p>
            <a:pPr marL="0" lvl="0" indent="0" algn="l" rtl="0">
              <a:lnSpc>
                <a:spcPct val="100000"/>
              </a:lnSpc>
              <a:spcBef>
                <a:spcPts val="0"/>
              </a:spcBef>
              <a:spcAft>
                <a:spcPts val="0"/>
              </a:spcAft>
              <a:buNone/>
            </a:pPr>
            <a:r>
              <a:rPr lang="en" sz="1500" dirty="0"/>
              <a:t>      Margaret Ingleby</a:t>
            </a:r>
            <a:endParaRPr sz="1500" dirty="0"/>
          </a:p>
          <a:p>
            <a:pPr marL="0" lvl="0" indent="0" algn="l" rtl="0">
              <a:lnSpc>
                <a:spcPct val="100000"/>
              </a:lnSpc>
              <a:spcBef>
                <a:spcPts val="0"/>
              </a:spcBef>
              <a:spcAft>
                <a:spcPts val="0"/>
              </a:spcAft>
              <a:buNone/>
            </a:pPr>
            <a:r>
              <a:rPr lang="en" sz="1500" dirty="0"/>
              <a:t>         Robert Ingleby</a:t>
            </a:r>
            <a:endParaRPr sz="1500" dirty="0"/>
          </a:p>
          <a:p>
            <a:pPr marL="0" lvl="0" indent="0" algn="l" rtl="0">
              <a:lnSpc>
                <a:spcPct val="100000"/>
              </a:lnSpc>
              <a:spcBef>
                <a:spcPts val="0"/>
              </a:spcBef>
              <a:spcAft>
                <a:spcPts val="0"/>
              </a:spcAft>
              <a:buNone/>
            </a:pPr>
            <a:r>
              <a:rPr lang="en" sz="1500" dirty="0"/>
              <a:t>            John Abbotson Ingleby</a:t>
            </a:r>
            <a:endParaRPr sz="1500" dirty="0"/>
          </a:p>
          <a:p>
            <a:pPr marL="0" lvl="0" indent="0" algn="l" rtl="0">
              <a:lnSpc>
                <a:spcPct val="100000"/>
              </a:lnSpc>
              <a:spcBef>
                <a:spcPts val="0"/>
              </a:spcBef>
              <a:spcAft>
                <a:spcPts val="0"/>
              </a:spcAft>
              <a:buNone/>
            </a:pPr>
            <a:r>
              <a:rPr lang="en" sz="1500" dirty="0"/>
              <a:t>               Columbus Ingleby</a:t>
            </a:r>
            <a:endParaRPr sz="1500" dirty="0"/>
          </a:p>
          <a:p>
            <a:pPr marL="0" lvl="0" indent="0" algn="l" rtl="0">
              <a:lnSpc>
                <a:spcPct val="100000"/>
              </a:lnSpc>
              <a:spcBef>
                <a:spcPts val="0"/>
              </a:spcBef>
              <a:spcAft>
                <a:spcPts val="0"/>
              </a:spcAft>
              <a:buNone/>
            </a:pPr>
            <a:r>
              <a:rPr lang="en" sz="1500" dirty="0"/>
              <a:t>                   Thomas Ingleby</a:t>
            </a:r>
            <a:endParaRPr sz="1500" dirty="0"/>
          </a:p>
          <a:p>
            <a:pPr marL="0" lvl="0" indent="0" algn="l" rtl="0">
              <a:lnSpc>
                <a:spcPct val="100000"/>
              </a:lnSpc>
              <a:spcBef>
                <a:spcPts val="0"/>
              </a:spcBef>
              <a:spcAft>
                <a:spcPts val="0"/>
              </a:spcAft>
              <a:buNone/>
            </a:pPr>
            <a:r>
              <a:rPr lang="en" sz="1500" dirty="0"/>
              <a:t>                     Columbus Ingleby</a:t>
            </a:r>
            <a:endParaRPr sz="1500" dirty="0"/>
          </a:p>
          <a:p>
            <a:pPr marL="0" lvl="0" indent="0" algn="l" rtl="0">
              <a:lnSpc>
                <a:spcPct val="100000"/>
              </a:lnSpc>
              <a:spcBef>
                <a:spcPts val="0"/>
              </a:spcBef>
              <a:spcAft>
                <a:spcPts val="0"/>
              </a:spcAft>
              <a:buNone/>
            </a:pPr>
            <a:r>
              <a:rPr lang="en" sz="1500" dirty="0"/>
              <a:t>                        John Ingleby</a:t>
            </a:r>
            <a:endParaRPr sz="1500" dirty="0"/>
          </a:p>
          <a:p>
            <a:pPr marL="0" lvl="0" indent="0" algn="l" rtl="0">
              <a:lnSpc>
                <a:spcPct val="100000"/>
              </a:lnSpc>
              <a:spcBef>
                <a:spcPts val="0"/>
              </a:spcBef>
              <a:spcAft>
                <a:spcPts val="0"/>
              </a:spcAft>
              <a:buNone/>
            </a:pPr>
            <a:r>
              <a:rPr lang="en" sz="1500" dirty="0"/>
              <a:t>                           Thomas Ingleby</a:t>
            </a:r>
            <a:endParaRPr sz="1500" dirty="0"/>
          </a:p>
          <a:p>
            <a:pPr marL="0" lvl="0" indent="0" algn="l" rtl="0">
              <a:lnSpc>
                <a:spcPct val="100000"/>
              </a:lnSpc>
              <a:spcBef>
                <a:spcPts val="0"/>
              </a:spcBef>
              <a:spcAft>
                <a:spcPts val="0"/>
              </a:spcAft>
              <a:buNone/>
            </a:pPr>
            <a:r>
              <a:rPr lang="en" sz="1500" dirty="0"/>
              <a:t>                                John Ingleby of Ripley, Lawkland, Hutton Rudby; Governor of Leith</a:t>
            </a:r>
            <a:endParaRPr sz="1500" dirty="0"/>
          </a:p>
          <a:p>
            <a:pPr marL="0" lvl="0" indent="0" algn="l" rtl="0">
              <a:lnSpc>
                <a:spcPct val="100000"/>
              </a:lnSpc>
              <a:spcBef>
                <a:spcPts val="0"/>
              </a:spcBef>
              <a:spcAft>
                <a:spcPts val="0"/>
              </a:spcAft>
              <a:buNone/>
            </a:pPr>
            <a:r>
              <a:rPr lang="en" sz="1500" dirty="0"/>
              <a:t>                                  Cecily Talboys</a:t>
            </a:r>
            <a:endParaRPr sz="1500" dirty="0"/>
          </a:p>
          <a:p>
            <a:pPr marL="0" lvl="0" indent="0" algn="l" rtl="0">
              <a:lnSpc>
                <a:spcPct val="100000"/>
              </a:lnSpc>
              <a:spcBef>
                <a:spcPts val="0"/>
              </a:spcBef>
              <a:spcAft>
                <a:spcPts val="0"/>
              </a:spcAft>
              <a:buNone/>
            </a:pPr>
            <a:r>
              <a:rPr lang="en" sz="1500" dirty="0"/>
              <a:t>                                     Elizabeth Gascoigne</a:t>
            </a:r>
            <a:endParaRPr sz="1500" dirty="0"/>
          </a:p>
          <a:p>
            <a:pPr marL="0" lvl="0" indent="0" algn="l" rtl="0">
              <a:lnSpc>
                <a:spcPct val="100000"/>
              </a:lnSpc>
              <a:spcBef>
                <a:spcPts val="0"/>
              </a:spcBef>
              <a:spcAft>
                <a:spcPts val="0"/>
              </a:spcAft>
              <a:buNone/>
            </a:pPr>
            <a:r>
              <a:rPr lang="en" sz="1500" dirty="0"/>
              <a:t>                                        Margaret Percy</a:t>
            </a:r>
            <a:endParaRPr sz="1500" dirty="0"/>
          </a:p>
          <a:p>
            <a:pPr marL="0" lvl="0" indent="0" algn="l" rtl="0">
              <a:lnSpc>
                <a:spcPct val="100000"/>
              </a:lnSpc>
              <a:spcBef>
                <a:spcPts val="0"/>
              </a:spcBef>
              <a:spcAft>
                <a:spcPts val="0"/>
              </a:spcAft>
              <a:buNone/>
            </a:pPr>
            <a:r>
              <a:rPr lang="en" sz="1500" dirty="0"/>
              <a:t>		    Henry Percy</a:t>
            </a:r>
            <a:endParaRPr sz="1500" dirty="0"/>
          </a:p>
          <a:p>
            <a:pPr marL="0" lvl="0" indent="0" algn="l" rtl="0">
              <a:lnSpc>
                <a:spcPct val="100000"/>
              </a:lnSpc>
              <a:spcBef>
                <a:spcPts val="0"/>
              </a:spcBef>
              <a:spcAft>
                <a:spcPts val="0"/>
              </a:spcAft>
              <a:buNone/>
            </a:pPr>
            <a:r>
              <a:rPr lang="en" sz="1500" dirty="0"/>
              <a:t>		       Lady Eleanor Neville of Raby</a:t>
            </a:r>
            <a:endParaRPr sz="1500" dirty="0"/>
          </a:p>
          <a:p>
            <a:pPr marL="0" lvl="0" indent="0" algn="l" rtl="0">
              <a:lnSpc>
                <a:spcPct val="100000"/>
              </a:lnSpc>
              <a:spcBef>
                <a:spcPts val="0"/>
              </a:spcBef>
              <a:spcAft>
                <a:spcPts val="0"/>
              </a:spcAft>
              <a:buNone/>
            </a:pPr>
            <a:r>
              <a:rPr lang="en" sz="1500" dirty="0"/>
              <a:t>		          Joan Beaufort</a:t>
            </a:r>
            <a:endParaRPr sz="1500" dirty="0"/>
          </a:p>
          <a:p>
            <a:pPr marL="0" lvl="0" indent="0" algn="l" rtl="0">
              <a:lnSpc>
                <a:spcPct val="100000"/>
              </a:lnSpc>
              <a:spcBef>
                <a:spcPts val="0"/>
              </a:spcBef>
              <a:spcAft>
                <a:spcPts val="0"/>
              </a:spcAft>
              <a:buNone/>
            </a:pPr>
            <a:r>
              <a:rPr lang="en" sz="1500" dirty="0"/>
              <a:t>		                 John Of Gaunt / Katherine de Roet				   	       		King Edward III / Phillipa of Hainault (16th Great Grandparents)</a:t>
            </a:r>
            <a:endParaRPr sz="1500" dirty="0"/>
          </a:p>
          <a:p>
            <a:pPr marL="0" lvl="0" indent="0" algn="l" rtl="0">
              <a:lnSpc>
                <a:spcPct val="100000"/>
              </a:lnSpc>
              <a:spcBef>
                <a:spcPts val="0"/>
              </a:spcBef>
              <a:spcAft>
                <a:spcPts val="0"/>
              </a:spcAft>
              <a:buNone/>
            </a:pPr>
            <a:r>
              <a:rPr lang="en" dirty="0"/>
              <a:t>																		</a:t>
            </a:r>
            <a:endParaRPr dirty="0"/>
          </a:p>
          <a:p>
            <a:pPr marL="0" lvl="0" indent="0" algn="l" rtl="0">
              <a:spcBef>
                <a:spcPts val="0"/>
              </a:spcBef>
              <a:spcAft>
                <a:spcPts val="120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Grace’s Brother</a:t>
            </a:r>
            <a:endParaRPr/>
          </a:p>
        </p:txBody>
      </p:sp>
      <p:pic>
        <p:nvPicPr>
          <p:cNvPr id="61" name="Google Shape;61;p14"/>
          <p:cNvPicPr preferRelativeResize="0"/>
          <p:nvPr/>
        </p:nvPicPr>
        <p:blipFill>
          <a:blip r:embed="rId3">
            <a:alphaModFix/>
          </a:blip>
          <a:stretch>
            <a:fillRect/>
          </a:stretch>
        </p:blipFill>
        <p:spPr>
          <a:xfrm>
            <a:off x="5388775" y="2283750"/>
            <a:ext cx="3755226" cy="2859750"/>
          </a:xfrm>
          <a:prstGeom prst="rect">
            <a:avLst/>
          </a:prstGeom>
          <a:noFill/>
          <a:ln>
            <a:noFill/>
          </a:ln>
        </p:spPr>
      </p:pic>
      <p:sp>
        <p:nvSpPr>
          <p:cNvPr id="62" name="Google Shape;62;p14"/>
          <p:cNvSpPr txBox="1"/>
          <p:nvPr/>
        </p:nvSpPr>
        <p:spPr>
          <a:xfrm>
            <a:off x="311700" y="1017725"/>
            <a:ext cx="4551900" cy="376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700">
                <a:solidFill>
                  <a:schemeClr val="dk2"/>
                </a:solidFill>
              </a:rPr>
              <a:t>Wing Commander George Dudley Gardner OBE MC</a:t>
            </a:r>
            <a:endParaRPr sz="1700">
              <a:solidFill>
                <a:schemeClr val="dk2"/>
              </a:solidFill>
            </a:endParaRPr>
          </a:p>
          <a:p>
            <a:pPr marL="0" lvl="0" indent="0" algn="l" rtl="0">
              <a:spcBef>
                <a:spcPts val="0"/>
              </a:spcBef>
              <a:spcAft>
                <a:spcPts val="0"/>
              </a:spcAft>
              <a:buNone/>
            </a:pPr>
            <a:r>
              <a:rPr lang="en" sz="1700">
                <a:solidFill>
                  <a:schemeClr val="dk2"/>
                </a:solidFill>
              </a:rPr>
              <a:t>B 1896 Northallerton</a:t>
            </a:r>
            <a:endParaRPr sz="1700">
              <a:solidFill>
                <a:schemeClr val="dk2"/>
              </a:solidFill>
            </a:endParaRPr>
          </a:p>
          <a:p>
            <a:pPr marL="0" lvl="0" indent="0" algn="l" rtl="0">
              <a:spcBef>
                <a:spcPts val="0"/>
              </a:spcBef>
              <a:spcAft>
                <a:spcPts val="0"/>
              </a:spcAft>
              <a:buNone/>
            </a:pPr>
            <a:r>
              <a:rPr lang="en" sz="1700">
                <a:solidFill>
                  <a:schemeClr val="dk2"/>
                </a:solidFill>
              </a:rPr>
              <a:t>D 1977 Dublin</a:t>
            </a:r>
            <a:endParaRPr sz="1700">
              <a:solidFill>
                <a:schemeClr val="dk2"/>
              </a:solidFill>
            </a:endParaRPr>
          </a:p>
          <a:p>
            <a:pPr marL="0" lvl="0" indent="0" algn="l" rtl="0">
              <a:spcBef>
                <a:spcPts val="0"/>
              </a:spcBef>
              <a:spcAft>
                <a:spcPts val="0"/>
              </a:spcAft>
              <a:buNone/>
            </a:pPr>
            <a:r>
              <a:rPr lang="en" sz="1700">
                <a:solidFill>
                  <a:schemeClr val="dk2"/>
                </a:solidFill>
              </a:rPr>
              <a:t>M Gladys Marjorie Taylor (1898-1976)</a:t>
            </a:r>
            <a:endParaRPr sz="1700">
              <a:solidFill>
                <a:schemeClr val="dk2"/>
              </a:solidFill>
            </a:endParaRPr>
          </a:p>
          <a:p>
            <a:pPr marL="0" lvl="0" indent="0" algn="l" rtl="0">
              <a:spcBef>
                <a:spcPts val="0"/>
              </a:spcBef>
              <a:spcAft>
                <a:spcPts val="0"/>
              </a:spcAft>
              <a:buNone/>
            </a:pPr>
            <a:endParaRPr sz="1700">
              <a:solidFill>
                <a:schemeClr val="dk2"/>
              </a:solidFill>
            </a:endParaRPr>
          </a:p>
          <a:p>
            <a:pPr marL="0" lvl="0" indent="0" algn="l" rtl="0">
              <a:spcBef>
                <a:spcPts val="0"/>
              </a:spcBef>
              <a:spcAft>
                <a:spcPts val="0"/>
              </a:spcAft>
              <a:buNone/>
            </a:pPr>
            <a:r>
              <a:rPr lang="en" sz="1700">
                <a:solidFill>
                  <a:schemeClr val="dk2"/>
                </a:solidFill>
              </a:rPr>
              <a:t>Their son: Sergeant Michael Gardner</a:t>
            </a:r>
            <a:endParaRPr sz="1700">
              <a:solidFill>
                <a:schemeClr val="dk2"/>
              </a:solidFill>
            </a:endParaRPr>
          </a:p>
          <a:p>
            <a:pPr marL="0" lvl="0" indent="0" algn="l" rtl="0">
              <a:spcBef>
                <a:spcPts val="0"/>
              </a:spcBef>
              <a:spcAft>
                <a:spcPts val="0"/>
              </a:spcAft>
              <a:buNone/>
            </a:pPr>
            <a:r>
              <a:rPr lang="en" sz="1700">
                <a:solidFill>
                  <a:schemeClr val="dk2"/>
                </a:solidFill>
              </a:rPr>
              <a:t>B 1922</a:t>
            </a:r>
            <a:endParaRPr sz="1700">
              <a:solidFill>
                <a:schemeClr val="dk2"/>
              </a:solidFill>
            </a:endParaRPr>
          </a:p>
          <a:p>
            <a:pPr marL="0" lvl="0" indent="0" algn="l" rtl="0">
              <a:spcBef>
                <a:spcPts val="0"/>
              </a:spcBef>
              <a:spcAft>
                <a:spcPts val="0"/>
              </a:spcAft>
              <a:buNone/>
            </a:pPr>
            <a:r>
              <a:rPr lang="en" sz="1700">
                <a:solidFill>
                  <a:schemeClr val="dk2"/>
                </a:solidFill>
              </a:rPr>
              <a:t>D 1943: </a:t>
            </a:r>
            <a:r>
              <a:rPr lang="en" sz="1250">
                <a:solidFill>
                  <a:srgbClr val="36322D"/>
                </a:solidFill>
                <a:highlight>
                  <a:srgbClr val="FAFAFA"/>
                </a:highlight>
              </a:rPr>
              <a:t>1656 HCU's Avro Lancaster (#ED381)</a:t>
            </a:r>
            <a:endParaRPr sz="1250">
              <a:solidFill>
                <a:srgbClr val="36322D"/>
              </a:solidFill>
              <a:highlight>
                <a:srgbClr val="FAFAFA"/>
              </a:highlight>
            </a:endParaRPr>
          </a:p>
          <a:p>
            <a:pPr marL="0" lvl="0" indent="0" algn="l" rtl="0">
              <a:lnSpc>
                <a:spcPct val="115000"/>
              </a:lnSpc>
              <a:spcBef>
                <a:spcPts val="0"/>
              </a:spcBef>
              <a:spcAft>
                <a:spcPts val="0"/>
              </a:spcAft>
              <a:buClr>
                <a:schemeClr val="dk1"/>
              </a:buClr>
              <a:buSzPts val="1100"/>
              <a:buFont typeface="Arial"/>
              <a:buNone/>
            </a:pPr>
            <a:r>
              <a:rPr lang="en" sz="1250">
                <a:solidFill>
                  <a:srgbClr val="36322D"/>
                </a:solidFill>
                <a:highlight>
                  <a:srgbClr val="FAFAFA"/>
                </a:highlight>
              </a:rPr>
              <a:t>Bomber aircraft, with an aircrew of seven, took off from RAF Lindholme for a night cross-country training exercise flight. ED381 collided in mid-air with 27 Operation Training Unit's (OTU) Vicker Wellington (#BJ845), crashing near Highworth in Swindon, Wiltshire and taking the lives of the entire crew.</a:t>
            </a:r>
            <a:endParaRPr sz="1250">
              <a:solidFill>
                <a:srgbClr val="36322D"/>
              </a:solidFill>
              <a:highlight>
                <a:srgbClr val="FAFAFA"/>
              </a:highlight>
            </a:endParaRPr>
          </a:p>
          <a:p>
            <a:pPr marL="0" lvl="0" indent="0" algn="l" rtl="0">
              <a:spcBef>
                <a:spcPts val="0"/>
              </a:spcBef>
              <a:spcAft>
                <a:spcPts val="0"/>
              </a:spcAft>
              <a:buNone/>
            </a:pPr>
            <a:endParaRPr sz="1700">
              <a:solidFill>
                <a:schemeClr val="dk2"/>
              </a:solidFill>
            </a:endParaRPr>
          </a:p>
        </p:txBody>
      </p:sp>
      <p:pic>
        <p:nvPicPr>
          <p:cNvPr id="63" name="Google Shape;63;p14"/>
          <p:cNvPicPr preferRelativeResize="0"/>
          <p:nvPr/>
        </p:nvPicPr>
        <p:blipFill>
          <a:blip r:embed="rId4">
            <a:alphaModFix/>
          </a:blip>
          <a:stretch>
            <a:fillRect/>
          </a:stretch>
        </p:blipFill>
        <p:spPr>
          <a:xfrm>
            <a:off x="5388763" y="307613"/>
            <a:ext cx="1819275" cy="1819275"/>
          </a:xfrm>
          <a:prstGeom prst="rect">
            <a:avLst/>
          </a:prstGeom>
          <a:noFill/>
          <a:ln>
            <a:noFill/>
          </a:ln>
        </p:spPr>
      </p:pic>
      <p:pic>
        <p:nvPicPr>
          <p:cNvPr id="64" name="Google Shape;64;p14"/>
          <p:cNvPicPr preferRelativeResize="0"/>
          <p:nvPr/>
        </p:nvPicPr>
        <p:blipFill>
          <a:blip r:embed="rId5">
            <a:alphaModFix/>
          </a:blip>
          <a:stretch>
            <a:fillRect/>
          </a:stretch>
        </p:blipFill>
        <p:spPr>
          <a:xfrm>
            <a:off x="7324723" y="307613"/>
            <a:ext cx="1819275" cy="188836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Grace’s Parents</a:t>
            </a:r>
            <a:endParaRPr/>
          </a:p>
        </p:txBody>
      </p:sp>
      <p:sp>
        <p:nvSpPr>
          <p:cNvPr id="70" name="Google Shape;70;p15"/>
          <p:cNvSpPr txBox="1">
            <a:spLocks noGrp="1"/>
          </p:cNvSpPr>
          <p:nvPr>
            <p:ph type="body" idx="1"/>
          </p:nvPr>
        </p:nvSpPr>
        <p:spPr>
          <a:xfrm>
            <a:off x="311700" y="1191075"/>
            <a:ext cx="5963400" cy="3416400"/>
          </a:xfrm>
          <a:prstGeom prst="rect">
            <a:avLst/>
          </a:prstGeom>
        </p:spPr>
        <p:txBody>
          <a:bodyPr spcFirstLastPara="1" wrap="square" lIns="91425" tIns="91425" rIns="91425" bIns="91425" anchor="t" anchorCtr="0">
            <a:normAutofit fontScale="62500" lnSpcReduction="20000"/>
          </a:bodyPr>
          <a:lstStyle/>
          <a:p>
            <a:pPr marL="0" lvl="0" indent="0" algn="l" rtl="0">
              <a:spcBef>
                <a:spcPts val="0"/>
              </a:spcBef>
              <a:spcAft>
                <a:spcPts val="0"/>
              </a:spcAft>
              <a:buClr>
                <a:schemeClr val="dk1"/>
              </a:buClr>
              <a:buSzPct val="42144"/>
              <a:buFont typeface="Arial"/>
              <a:buNone/>
            </a:pPr>
            <a:r>
              <a:rPr lang="en" sz="2610"/>
              <a:t>Cicely Jefferson</a:t>
            </a:r>
            <a:endParaRPr sz="2610"/>
          </a:p>
          <a:p>
            <a:pPr marL="457200" lvl="0" indent="-319755" algn="l" rtl="0">
              <a:spcBef>
                <a:spcPts val="0"/>
              </a:spcBef>
              <a:spcAft>
                <a:spcPts val="0"/>
              </a:spcAft>
              <a:buSzPct val="100000"/>
              <a:buChar char="●"/>
            </a:pPr>
            <a:r>
              <a:rPr lang="en" sz="2610"/>
              <a:t>B 1867 Northallerton</a:t>
            </a:r>
            <a:endParaRPr sz="2610"/>
          </a:p>
          <a:p>
            <a:pPr marL="457200" lvl="0" indent="-319755" algn="l" rtl="0">
              <a:spcBef>
                <a:spcPts val="0"/>
              </a:spcBef>
              <a:spcAft>
                <a:spcPts val="0"/>
              </a:spcAft>
              <a:buSzPct val="100000"/>
              <a:buChar char="●"/>
            </a:pPr>
            <a:r>
              <a:rPr lang="en" sz="2610"/>
              <a:t>D 1945 Northallerton</a:t>
            </a:r>
            <a:endParaRPr sz="2610"/>
          </a:p>
          <a:p>
            <a:pPr marL="457200" lvl="0" indent="-319755" algn="l" rtl="0">
              <a:spcBef>
                <a:spcPts val="0"/>
              </a:spcBef>
              <a:spcAft>
                <a:spcPts val="0"/>
              </a:spcAft>
              <a:buSzPct val="100000"/>
              <a:buChar char="●"/>
            </a:pPr>
            <a:r>
              <a:rPr lang="en" sz="2610"/>
              <a:t>In 1939 she and Grace lived together at Alverton, South Parade</a:t>
            </a:r>
            <a:endParaRPr sz="2610"/>
          </a:p>
          <a:p>
            <a:pPr marL="0" lvl="0" indent="0" algn="l" rtl="0">
              <a:spcBef>
                <a:spcPts val="0"/>
              </a:spcBef>
              <a:spcAft>
                <a:spcPts val="0"/>
              </a:spcAft>
              <a:buClr>
                <a:schemeClr val="dk1"/>
              </a:buClr>
              <a:buSzPct val="42144"/>
              <a:buFont typeface="Arial"/>
              <a:buNone/>
            </a:pPr>
            <a:endParaRPr sz="2610"/>
          </a:p>
          <a:p>
            <a:pPr marL="0" lvl="0" indent="0" algn="l" rtl="0">
              <a:lnSpc>
                <a:spcPct val="115000"/>
              </a:lnSpc>
              <a:spcBef>
                <a:spcPts val="0"/>
              </a:spcBef>
              <a:spcAft>
                <a:spcPts val="0"/>
              </a:spcAft>
              <a:buNone/>
            </a:pPr>
            <a:r>
              <a:rPr lang="en" sz="2610"/>
              <a:t>George James Ernest Gardner</a:t>
            </a:r>
            <a:endParaRPr sz="2610"/>
          </a:p>
          <a:p>
            <a:pPr marL="457200" lvl="0" indent="-319755" algn="l" rtl="0">
              <a:lnSpc>
                <a:spcPct val="115000"/>
              </a:lnSpc>
              <a:spcBef>
                <a:spcPts val="0"/>
              </a:spcBef>
              <a:spcAft>
                <a:spcPts val="0"/>
              </a:spcAft>
              <a:buSzPct val="100000"/>
              <a:buChar char="●"/>
            </a:pPr>
            <a:r>
              <a:rPr lang="en" sz="2610"/>
              <a:t>B 1860 Leith, Scotland</a:t>
            </a:r>
            <a:endParaRPr sz="2610"/>
          </a:p>
          <a:p>
            <a:pPr marL="457200" lvl="0" indent="-319755" algn="l" rtl="0">
              <a:lnSpc>
                <a:spcPct val="115000"/>
              </a:lnSpc>
              <a:spcBef>
                <a:spcPts val="0"/>
              </a:spcBef>
              <a:spcAft>
                <a:spcPts val="0"/>
              </a:spcAft>
              <a:buSzPct val="100000"/>
              <a:buChar char="●"/>
            </a:pPr>
            <a:r>
              <a:rPr lang="en" sz="2610"/>
              <a:t>D 1929 Darlington</a:t>
            </a:r>
            <a:endParaRPr sz="2610"/>
          </a:p>
          <a:p>
            <a:pPr marL="457200" lvl="0" indent="-319755" algn="l" rtl="0">
              <a:lnSpc>
                <a:spcPct val="115000"/>
              </a:lnSpc>
              <a:spcBef>
                <a:spcPts val="0"/>
              </a:spcBef>
              <a:spcAft>
                <a:spcPts val="0"/>
              </a:spcAft>
              <a:buSzPct val="100000"/>
              <a:buChar char="●"/>
            </a:pPr>
            <a:r>
              <a:rPr lang="en" sz="2610"/>
              <a:t>Moved from Scotland to Northallerton between 1861 and 1871 when his father became Governor or Northallerton Prison; he took his law exam in 1880, and in 1881 he was working in Northallerton as a solicitor's clerk, later as a solicitor.</a:t>
            </a:r>
            <a:endParaRPr sz="2610"/>
          </a:p>
          <a:p>
            <a:pPr marL="0" lvl="0" indent="0" algn="l" rtl="0">
              <a:lnSpc>
                <a:spcPct val="115000"/>
              </a:lnSpc>
              <a:spcBef>
                <a:spcPts val="0"/>
              </a:spcBef>
              <a:spcAft>
                <a:spcPts val="0"/>
              </a:spcAft>
              <a:buNone/>
            </a:pPr>
            <a:endParaRPr/>
          </a:p>
          <a:p>
            <a:pPr marL="0" lvl="0" indent="0" algn="l" rtl="0">
              <a:lnSpc>
                <a:spcPct val="100000"/>
              </a:lnSpc>
              <a:spcBef>
                <a:spcPts val="0"/>
              </a:spcBef>
              <a:spcAft>
                <a:spcPts val="0"/>
              </a:spcAft>
              <a:buNone/>
            </a:pPr>
            <a:endParaRPr/>
          </a:p>
          <a:p>
            <a:pPr marL="0" lvl="0" indent="0" algn="l" rtl="0">
              <a:spcBef>
                <a:spcPts val="0"/>
              </a:spcBef>
              <a:spcAft>
                <a:spcPts val="1200"/>
              </a:spcAft>
              <a:buNone/>
            </a:pPr>
            <a:endParaRPr/>
          </a:p>
        </p:txBody>
      </p:sp>
      <p:pic>
        <p:nvPicPr>
          <p:cNvPr id="71" name="Google Shape;71;p15"/>
          <p:cNvPicPr preferRelativeResize="0"/>
          <p:nvPr/>
        </p:nvPicPr>
        <p:blipFill>
          <a:blip r:embed="rId3">
            <a:alphaModFix/>
          </a:blip>
          <a:stretch>
            <a:fillRect/>
          </a:stretch>
        </p:blipFill>
        <p:spPr>
          <a:xfrm>
            <a:off x="6648925" y="828775"/>
            <a:ext cx="2028825" cy="27432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Grace’s Paternal family</a:t>
            </a:r>
            <a:endParaRPr/>
          </a:p>
        </p:txBody>
      </p:sp>
      <p:sp>
        <p:nvSpPr>
          <p:cNvPr id="77" name="Google Shape;77;p16"/>
          <p:cNvSpPr txBox="1">
            <a:spLocks noGrp="1"/>
          </p:cNvSpPr>
          <p:nvPr>
            <p:ph type="body" idx="1"/>
          </p:nvPr>
        </p:nvSpPr>
        <p:spPr>
          <a:xfrm>
            <a:off x="260250" y="1152475"/>
            <a:ext cx="42402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a:t>Grandparents (married Dublin 1847)</a:t>
            </a:r>
            <a:endParaRPr sz="1500"/>
          </a:p>
          <a:p>
            <a:pPr marL="457200" lvl="0" indent="-323850" algn="l" rtl="0">
              <a:spcBef>
                <a:spcPts val="1200"/>
              </a:spcBef>
              <a:spcAft>
                <a:spcPts val="0"/>
              </a:spcAft>
              <a:buSzPts val="1500"/>
              <a:buChar char="●"/>
            </a:pPr>
            <a:r>
              <a:rPr lang="en" sz="1500"/>
              <a:t>George Dudley Gardner (B 1823 Hatfield Peveral, Essex - D 1895 Northallerton) Governor of HMP Northallerton, but a career civil servant - children born Treland, Scotland, England as he moved for work</a:t>
            </a:r>
            <a:endParaRPr sz="1500"/>
          </a:p>
          <a:p>
            <a:pPr marL="457200" lvl="0" indent="-323850" algn="l" rtl="0">
              <a:spcBef>
                <a:spcPts val="0"/>
              </a:spcBef>
              <a:spcAft>
                <a:spcPts val="0"/>
              </a:spcAft>
              <a:buSzPts val="1500"/>
              <a:buChar char="●"/>
            </a:pPr>
            <a:r>
              <a:rPr lang="en" sz="1500"/>
              <a:t>Selina Elizabeth Wathen (B 1831 Maidstone - D 1926 West Horsham)</a:t>
            </a:r>
            <a:endParaRPr sz="1500"/>
          </a:p>
          <a:p>
            <a:pPr marL="0" lvl="0" indent="0" algn="l" rtl="0">
              <a:spcBef>
                <a:spcPts val="1200"/>
              </a:spcBef>
              <a:spcAft>
                <a:spcPts val="0"/>
              </a:spcAft>
              <a:buNone/>
            </a:pPr>
            <a:r>
              <a:rPr lang="en" sz="1500"/>
              <a:t>George JE was the fifth of their six children</a:t>
            </a:r>
            <a:endParaRPr sz="1500"/>
          </a:p>
          <a:p>
            <a:pPr marL="0" lvl="0" indent="0" algn="l" rtl="0">
              <a:spcBef>
                <a:spcPts val="1200"/>
              </a:spcBef>
              <a:spcAft>
                <a:spcPts val="0"/>
              </a:spcAft>
              <a:buNone/>
            </a:pPr>
            <a:endParaRPr sz="1500"/>
          </a:p>
          <a:p>
            <a:pPr marL="0" lvl="0" indent="0" algn="l" rtl="0">
              <a:spcBef>
                <a:spcPts val="1200"/>
              </a:spcBef>
              <a:spcAft>
                <a:spcPts val="1200"/>
              </a:spcAft>
              <a:buNone/>
            </a:pPr>
            <a:endParaRPr sz="1500"/>
          </a:p>
        </p:txBody>
      </p:sp>
      <p:sp>
        <p:nvSpPr>
          <p:cNvPr id="78" name="Google Shape;78;p16"/>
          <p:cNvSpPr txBox="1"/>
          <p:nvPr/>
        </p:nvSpPr>
        <p:spPr>
          <a:xfrm>
            <a:off x="4658125" y="1517800"/>
            <a:ext cx="4085700" cy="1715400"/>
          </a:xfrm>
          <a:prstGeom prst="rect">
            <a:avLst/>
          </a:prstGeom>
          <a:noFill/>
          <a:ln>
            <a:noFill/>
          </a:ln>
        </p:spPr>
        <p:txBody>
          <a:bodyPr spcFirstLastPara="1" wrap="square" lIns="91425" tIns="91425" rIns="91425" bIns="91425" anchor="t" anchorCtr="0">
            <a:spAutoFit/>
          </a:bodyPr>
          <a:lstStyle/>
          <a:p>
            <a:pPr marL="400050" marR="203200" lvl="0" indent="-368300" algn="l" rtl="0">
              <a:lnSpc>
                <a:spcPct val="133000"/>
              </a:lnSpc>
              <a:spcBef>
                <a:spcPts val="0"/>
              </a:spcBef>
              <a:spcAft>
                <a:spcPts val="0"/>
              </a:spcAft>
              <a:buClr>
                <a:srgbClr val="262626"/>
              </a:buClr>
              <a:buSzPts val="1300"/>
              <a:buChar char="●"/>
            </a:pPr>
            <a:r>
              <a:rPr lang="en" sz="1300" b="1">
                <a:solidFill>
                  <a:schemeClr val="hlink"/>
                </a:solidFill>
                <a:highlight>
                  <a:srgbClr val="FFFFFF"/>
                </a:highlight>
                <a:uFill>
                  <a:noFill/>
                </a:uFill>
                <a:hlinkClick r:id="rId3"/>
              </a:rPr>
              <a:t>Isabella Jane Gardner </a:t>
            </a:r>
            <a:r>
              <a:rPr lang="en" sz="1300">
                <a:solidFill>
                  <a:schemeClr val="hlink"/>
                </a:solidFill>
                <a:highlight>
                  <a:srgbClr val="FFFFFF"/>
                </a:highlight>
                <a:uFill>
                  <a:noFill/>
                </a:uFill>
                <a:hlinkClick r:id="rId3"/>
              </a:rPr>
              <a:t>1849–</a:t>
            </a:r>
            <a:endParaRPr sz="1300">
              <a:solidFill>
                <a:schemeClr val="hlink"/>
              </a:solidFill>
              <a:highlight>
                <a:srgbClr val="FFFFFF"/>
              </a:highlight>
              <a:uFill>
                <a:noFill/>
              </a:uFill>
              <a:hlinkClick r:id="rId3"/>
            </a:endParaRPr>
          </a:p>
          <a:p>
            <a:pPr marL="400050" marR="203200" lvl="0" indent="-368300" algn="l" rtl="0">
              <a:lnSpc>
                <a:spcPct val="133000"/>
              </a:lnSpc>
              <a:spcBef>
                <a:spcPts val="0"/>
              </a:spcBef>
              <a:spcAft>
                <a:spcPts val="0"/>
              </a:spcAft>
              <a:buClr>
                <a:srgbClr val="262626"/>
              </a:buClr>
              <a:buSzPts val="1300"/>
              <a:buChar char="●"/>
            </a:pPr>
            <a:r>
              <a:rPr lang="en" sz="1300" b="1">
                <a:solidFill>
                  <a:schemeClr val="hlink"/>
                </a:solidFill>
                <a:highlight>
                  <a:srgbClr val="FFFFFF"/>
                </a:highlight>
                <a:uFill>
                  <a:noFill/>
                </a:uFill>
                <a:hlinkClick r:id="rId4"/>
              </a:rPr>
              <a:t>Arthur John Gardner </a:t>
            </a:r>
            <a:r>
              <a:rPr lang="en" sz="1300">
                <a:solidFill>
                  <a:schemeClr val="hlink"/>
                </a:solidFill>
                <a:highlight>
                  <a:srgbClr val="FFFFFF"/>
                </a:highlight>
                <a:uFill>
                  <a:noFill/>
                </a:uFill>
                <a:hlinkClick r:id="rId4"/>
              </a:rPr>
              <a:t>1851–1930</a:t>
            </a:r>
            <a:endParaRPr sz="1300">
              <a:solidFill>
                <a:schemeClr val="hlink"/>
              </a:solidFill>
              <a:highlight>
                <a:srgbClr val="FFFFFF"/>
              </a:highlight>
              <a:uFill>
                <a:noFill/>
              </a:uFill>
              <a:hlinkClick r:id="rId4"/>
            </a:endParaRPr>
          </a:p>
          <a:p>
            <a:pPr marL="400050" marR="203200" lvl="0" indent="-368300" algn="l" rtl="0">
              <a:lnSpc>
                <a:spcPct val="133000"/>
              </a:lnSpc>
              <a:spcBef>
                <a:spcPts val="0"/>
              </a:spcBef>
              <a:spcAft>
                <a:spcPts val="0"/>
              </a:spcAft>
              <a:buClr>
                <a:srgbClr val="262626"/>
              </a:buClr>
              <a:buSzPts val="1300"/>
              <a:buChar char="●"/>
            </a:pPr>
            <a:r>
              <a:rPr lang="en" sz="1300" b="1">
                <a:solidFill>
                  <a:schemeClr val="hlink"/>
                </a:solidFill>
                <a:highlight>
                  <a:srgbClr val="FFFFFF"/>
                </a:highlight>
                <a:uFill>
                  <a:noFill/>
                </a:uFill>
                <a:hlinkClick r:id="rId5"/>
              </a:rPr>
              <a:t>Lillian Gertrude Gardner </a:t>
            </a:r>
            <a:r>
              <a:rPr lang="en" sz="1300">
                <a:solidFill>
                  <a:schemeClr val="hlink"/>
                </a:solidFill>
                <a:highlight>
                  <a:srgbClr val="FFFFFF"/>
                </a:highlight>
                <a:uFill>
                  <a:noFill/>
                </a:uFill>
                <a:hlinkClick r:id="rId5"/>
              </a:rPr>
              <a:t>1854–1926</a:t>
            </a:r>
            <a:endParaRPr sz="1600"/>
          </a:p>
          <a:p>
            <a:pPr marL="400050" marR="203200" lvl="0" indent="-368300" algn="l" rtl="0">
              <a:lnSpc>
                <a:spcPct val="133000"/>
              </a:lnSpc>
              <a:spcBef>
                <a:spcPts val="0"/>
              </a:spcBef>
              <a:spcAft>
                <a:spcPts val="0"/>
              </a:spcAft>
              <a:buClr>
                <a:srgbClr val="262626"/>
              </a:buClr>
              <a:buSzPts val="1300"/>
              <a:buChar char="●"/>
            </a:pPr>
            <a:r>
              <a:rPr lang="en" sz="1300" b="1">
                <a:solidFill>
                  <a:schemeClr val="hlink"/>
                </a:solidFill>
                <a:highlight>
                  <a:srgbClr val="FFFFFF"/>
                </a:highlight>
                <a:uFill>
                  <a:noFill/>
                </a:uFill>
                <a:hlinkClick r:id="rId6"/>
              </a:rPr>
              <a:t>Caroline Ann Gardner </a:t>
            </a:r>
            <a:r>
              <a:rPr lang="en" sz="1300">
                <a:solidFill>
                  <a:schemeClr val="hlink"/>
                </a:solidFill>
                <a:highlight>
                  <a:srgbClr val="FFFFFF"/>
                </a:highlight>
                <a:uFill>
                  <a:noFill/>
                </a:uFill>
                <a:hlinkClick r:id="rId6"/>
              </a:rPr>
              <a:t>1858–1942</a:t>
            </a:r>
            <a:endParaRPr sz="1300">
              <a:solidFill>
                <a:schemeClr val="hlink"/>
              </a:solidFill>
              <a:highlight>
                <a:srgbClr val="FFFFFF"/>
              </a:highlight>
              <a:uFill>
                <a:noFill/>
              </a:uFill>
              <a:hlinkClick r:id="rId6"/>
            </a:endParaRPr>
          </a:p>
          <a:p>
            <a:pPr marL="400050" marR="203200" lvl="0" indent="-368300" algn="l" rtl="0">
              <a:lnSpc>
                <a:spcPct val="133000"/>
              </a:lnSpc>
              <a:spcBef>
                <a:spcPts val="0"/>
              </a:spcBef>
              <a:spcAft>
                <a:spcPts val="0"/>
              </a:spcAft>
              <a:buClr>
                <a:srgbClr val="262626"/>
              </a:buClr>
              <a:buSzPts val="1300"/>
              <a:buChar char="●"/>
            </a:pPr>
            <a:r>
              <a:rPr lang="en" sz="1300" b="1">
                <a:solidFill>
                  <a:schemeClr val="hlink"/>
                </a:solidFill>
                <a:highlight>
                  <a:srgbClr val="FFFFFF"/>
                </a:highlight>
                <a:uFill>
                  <a:noFill/>
                </a:uFill>
                <a:hlinkClick r:id="rId7"/>
              </a:rPr>
              <a:t>George James Ernest Gardner </a:t>
            </a:r>
            <a:r>
              <a:rPr lang="en" sz="1300">
                <a:solidFill>
                  <a:schemeClr val="hlink"/>
                </a:solidFill>
                <a:highlight>
                  <a:srgbClr val="FFFFFF"/>
                </a:highlight>
                <a:uFill>
                  <a:noFill/>
                </a:uFill>
                <a:hlinkClick r:id="rId7"/>
              </a:rPr>
              <a:t>1860–1929</a:t>
            </a:r>
            <a:endParaRPr sz="1600"/>
          </a:p>
          <a:p>
            <a:pPr marL="400050" marR="203200" lvl="0" indent="-368300" algn="l" rtl="0">
              <a:lnSpc>
                <a:spcPct val="133000"/>
              </a:lnSpc>
              <a:spcBef>
                <a:spcPts val="0"/>
              </a:spcBef>
              <a:spcAft>
                <a:spcPts val="0"/>
              </a:spcAft>
              <a:buClr>
                <a:srgbClr val="262626"/>
              </a:buClr>
              <a:buSzPts val="1300"/>
              <a:buChar char="●"/>
            </a:pPr>
            <a:r>
              <a:rPr lang="en" sz="1300" b="1">
                <a:solidFill>
                  <a:schemeClr val="hlink"/>
                </a:solidFill>
                <a:highlight>
                  <a:srgbClr val="FFFFFF"/>
                </a:highlight>
                <a:uFill>
                  <a:noFill/>
                </a:uFill>
                <a:hlinkClick r:id="rId8"/>
              </a:rPr>
              <a:t>Charles Edward Gardner </a:t>
            </a:r>
            <a:r>
              <a:rPr lang="en" sz="1300">
                <a:solidFill>
                  <a:schemeClr val="hlink"/>
                </a:solidFill>
                <a:highlight>
                  <a:srgbClr val="FFFFFF"/>
                </a:highlight>
                <a:uFill>
                  <a:noFill/>
                </a:uFill>
                <a:hlinkClick r:id="rId8"/>
              </a:rPr>
              <a:t>1863–1865</a:t>
            </a:r>
            <a:endParaRPr sz="1600">
              <a:uFill>
                <a:noFill/>
              </a:uFill>
              <a:hlinkClick r:id="rId7"/>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Paternal aunts and uncles</a:t>
            </a:r>
            <a:endParaRPr/>
          </a:p>
        </p:txBody>
      </p:sp>
      <p:sp>
        <p:nvSpPr>
          <p:cNvPr id="84" name="Google Shape;84;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solidFill>
                  <a:srgbClr val="262626"/>
                </a:solidFill>
                <a:highlight>
                  <a:srgbClr val="FFFFFF"/>
                </a:highlight>
              </a:rPr>
              <a:t>Isabella Jane Gardner - married James Bailey Peacock, a GP from Leeds</a:t>
            </a:r>
            <a:endParaRPr>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a:solidFill>
                  <a:srgbClr val="262626"/>
                </a:solidFill>
                <a:highlight>
                  <a:srgbClr val="FFFFFF"/>
                </a:highlight>
              </a:rPr>
              <a:t>George G Peacock 1869-1894 - found no records of marriage or children</a:t>
            </a:r>
            <a:endParaRPr>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a:solidFill>
                  <a:srgbClr val="262626"/>
                </a:solidFill>
                <a:highlight>
                  <a:srgbClr val="FFFFFF"/>
                </a:highlight>
              </a:rPr>
              <a:t>Selina W Peacock 1871-1875</a:t>
            </a:r>
            <a:endParaRPr>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a:solidFill>
                  <a:srgbClr val="262626"/>
                </a:solidFill>
                <a:highlight>
                  <a:srgbClr val="FFFFFF"/>
                </a:highlight>
              </a:rPr>
              <a:t>Daisy ED Peacock 1873 - found no records after 1891 census but some researchers show her married to William Irving Bond (I have found no records to confirm this)</a:t>
            </a:r>
            <a:endParaRPr>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a:solidFill>
                  <a:srgbClr val="262626"/>
                </a:solidFill>
                <a:highlight>
                  <a:srgbClr val="FFFFFF"/>
                </a:highlight>
              </a:rPr>
              <a:t>Carine Ida Peacock 1874-1891</a:t>
            </a:r>
            <a:endParaRPr>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a:solidFill>
                  <a:srgbClr val="262626"/>
                </a:solidFill>
                <a:highlight>
                  <a:srgbClr val="FFFFFF"/>
                </a:highlight>
              </a:rPr>
              <a:t>Ivy Gertrude Peacock 1876 - found no records after baptism</a:t>
            </a:r>
            <a:endParaRPr>
              <a:solidFill>
                <a:srgbClr val="262626"/>
              </a:solidFill>
              <a:highlight>
                <a:srgbClr val="FFFFFF"/>
              </a:highlight>
            </a:endParaRPr>
          </a:p>
          <a:p>
            <a:pPr marL="457200" lvl="0" indent="-342900" algn="l" rtl="0">
              <a:spcBef>
                <a:spcPts val="0"/>
              </a:spcBef>
              <a:spcAft>
                <a:spcPts val="0"/>
              </a:spcAft>
              <a:buSzPts val="1800"/>
              <a:buChar char="●"/>
            </a:pPr>
            <a:r>
              <a:rPr lang="en">
                <a:solidFill>
                  <a:srgbClr val="262626"/>
                </a:solidFill>
                <a:highlight>
                  <a:srgbClr val="FFFFFF"/>
                </a:highlight>
              </a:rPr>
              <a:t>Arthur John Gardner, doctor - m Mary Abbey, no children</a:t>
            </a:r>
            <a:endParaRPr>
              <a:solidFill>
                <a:srgbClr val="262626"/>
              </a:solidFill>
              <a:highlight>
                <a:srgbClr val="FFFFFF"/>
              </a:highlight>
            </a:endParaRPr>
          </a:p>
          <a:p>
            <a:pPr marL="457200" lvl="0" indent="-342900" algn="l" rtl="0">
              <a:spcBef>
                <a:spcPts val="0"/>
              </a:spcBef>
              <a:spcAft>
                <a:spcPts val="0"/>
              </a:spcAft>
              <a:buClr>
                <a:srgbClr val="262626"/>
              </a:buClr>
              <a:buSzPts val="1800"/>
              <a:buChar char="●"/>
            </a:pPr>
            <a:r>
              <a:rPr lang="en">
                <a:solidFill>
                  <a:srgbClr val="262626"/>
                </a:solidFill>
                <a:highlight>
                  <a:srgbClr val="FFFFFF"/>
                </a:highlight>
              </a:rPr>
              <a:t>Lillian Gertrude Gardner - no record of marriage or children</a:t>
            </a:r>
            <a:endParaRPr>
              <a:solidFill>
                <a:srgbClr val="262626"/>
              </a:solidFill>
              <a:highlight>
                <a:srgbClr val="FFFFFF"/>
              </a:highlight>
            </a:endParaRPr>
          </a:p>
          <a:p>
            <a:pPr marL="457200" lvl="0" indent="-342900" algn="l" rtl="0">
              <a:spcBef>
                <a:spcPts val="0"/>
              </a:spcBef>
              <a:spcAft>
                <a:spcPts val="0"/>
              </a:spcAft>
              <a:buClr>
                <a:srgbClr val="262626"/>
              </a:buClr>
              <a:buSzPts val="1800"/>
              <a:buChar char="●"/>
            </a:pPr>
            <a:r>
              <a:rPr lang="en">
                <a:solidFill>
                  <a:srgbClr val="262626"/>
                </a:solidFill>
                <a:highlight>
                  <a:srgbClr val="FFFFFF"/>
                </a:highlight>
              </a:rPr>
              <a:t>Charles Edward Gardner - died aged 2</a:t>
            </a:r>
            <a:endParaRPr>
              <a:solidFill>
                <a:srgbClr val="262626"/>
              </a:solidFill>
              <a:highlight>
                <a:srgbClr val="FFFFFF"/>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Paternal aunts and uncles (continued)</a:t>
            </a:r>
            <a:endParaRPr dirty="0"/>
          </a:p>
        </p:txBody>
      </p:sp>
      <p:sp>
        <p:nvSpPr>
          <p:cNvPr id="90" name="Google Shape;90;p18"/>
          <p:cNvSpPr txBox="1">
            <a:spLocks noGrp="1"/>
          </p:cNvSpPr>
          <p:nvPr>
            <p:ph type="body" idx="1"/>
          </p:nvPr>
        </p:nvSpPr>
        <p:spPr>
          <a:xfrm>
            <a:off x="311700" y="1152475"/>
            <a:ext cx="8520600" cy="38187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262626"/>
              </a:buClr>
              <a:buSzPts val="1800"/>
              <a:buChar char="●"/>
            </a:pPr>
            <a:r>
              <a:rPr lang="en" dirty="0">
                <a:solidFill>
                  <a:srgbClr val="262626"/>
                </a:solidFill>
                <a:highlight>
                  <a:srgbClr val="FFFFFF"/>
                </a:highlight>
              </a:rPr>
              <a:t>Caroline Ann Gardner  - m Frederick Malcolm Hurdis Jones</a:t>
            </a:r>
            <a:endParaRPr dirty="0">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dirty="0">
                <a:solidFill>
                  <a:srgbClr val="262626"/>
                </a:solidFill>
                <a:highlight>
                  <a:srgbClr val="FFFFFF"/>
                </a:highlight>
              </a:rPr>
              <a:t>Malcolm Dudley Hurdis Jones 1884-  m Rosa Leslie</a:t>
            </a:r>
            <a:endParaRPr dirty="0">
              <a:solidFill>
                <a:srgbClr val="262626"/>
              </a:solidFill>
              <a:highlight>
                <a:srgbClr val="FFFFFF"/>
              </a:highlight>
            </a:endParaRPr>
          </a:p>
          <a:p>
            <a:pPr marL="1371600" lvl="2" indent="-317500" algn="l" rtl="0">
              <a:spcBef>
                <a:spcPts val="0"/>
              </a:spcBef>
              <a:spcAft>
                <a:spcPts val="0"/>
              </a:spcAft>
              <a:buClr>
                <a:srgbClr val="262626"/>
              </a:buClr>
              <a:buSzPts val="1400"/>
              <a:buChar char="■"/>
            </a:pPr>
            <a:r>
              <a:rPr lang="en" dirty="0">
                <a:solidFill>
                  <a:srgbClr val="262626"/>
                </a:solidFill>
                <a:highlight>
                  <a:srgbClr val="FFFFFF"/>
                </a:highlight>
              </a:rPr>
              <a:t>Frederick Patrick Malcolm Hurdis-Jones 1923-1997, found no record of marriage or children</a:t>
            </a:r>
            <a:endParaRPr dirty="0">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dirty="0">
                <a:solidFill>
                  <a:srgbClr val="262626"/>
                </a:solidFill>
                <a:highlight>
                  <a:srgbClr val="FFFFFF"/>
                </a:highlight>
              </a:rPr>
              <a:t>Kathleen M Hurdis-Jones 1889- m Charles Mason</a:t>
            </a:r>
            <a:endParaRPr dirty="0">
              <a:solidFill>
                <a:srgbClr val="262626"/>
              </a:solidFill>
              <a:highlight>
                <a:srgbClr val="FFFFFF"/>
              </a:highlight>
            </a:endParaRPr>
          </a:p>
          <a:p>
            <a:pPr marL="1371600" lvl="2" indent="-317500" algn="l" rtl="0">
              <a:spcBef>
                <a:spcPts val="0"/>
              </a:spcBef>
              <a:spcAft>
                <a:spcPts val="0"/>
              </a:spcAft>
              <a:buClr>
                <a:srgbClr val="262626"/>
              </a:buClr>
              <a:buSzPts val="1400"/>
              <a:buChar char="■"/>
            </a:pPr>
            <a:r>
              <a:rPr lang="en" dirty="0">
                <a:solidFill>
                  <a:srgbClr val="262626"/>
                </a:solidFill>
                <a:highlight>
                  <a:srgbClr val="FFFFFF"/>
                </a:highlight>
              </a:rPr>
              <a:t>Sir Dan Hurdis Mason OBE 1911-1982, m Lady Joyce Louise Nutt</a:t>
            </a:r>
            <a:endParaRPr dirty="0">
              <a:solidFill>
                <a:srgbClr val="262626"/>
              </a:solidFill>
              <a:highlight>
                <a:srgbClr val="FFFFFF"/>
              </a:highlight>
            </a:endParaRPr>
          </a:p>
          <a:p>
            <a:pPr marL="1828800" lvl="3" indent="-317500" algn="l" rtl="0">
              <a:spcBef>
                <a:spcPts val="0"/>
              </a:spcBef>
              <a:spcAft>
                <a:spcPts val="0"/>
              </a:spcAft>
              <a:buClr>
                <a:srgbClr val="262626"/>
              </a:buClr>
              <a:buSzPts val="1400"/>
              <a:buChar char="●"/>
            </a:pPr>
            <a:r>
              <a:rPr lang="en" dirty="0">
                <a:solidFill>
                  <a:srgbClr val="262626"/>
                </a:solidFill>
                <a:highlight>
                  <a:srgbClr val="FFFFFF"/>
                </a:highlight>
              </a:rPr>
              <a:t>Jill Mary Mason 1935-1985, m Robert Shiers</a:t>
            </a:r>
            <a:endParaRPr dirty="0">
              <a:solidFill>
                <a:srgbClr val="262626"/>
              </a:solidFill>
              <a:highlight>
                <a:srgbClr val="FFFFFF"/>
              </a:highlight>
            </a:endParaRPr>
          </a:p>
          <a:p>
            <a:pPr marL="2286000" lvl="4" indent="-317500" algn="l" rtl="0">
              <a:spcBef>
                <a:spcPts val="0"/>
              </a:spcBef>
              <a:spcAft>
                <a:spcPts val="0"/>
              </a:spcAft>
              <a:buClr>
                <a:srgbClr val="262626"/>
              </a:buClr>
              <a:buSzPts val="1400"/>
              <a:buChar char="○"/>
            </a:pPr>
            <a:r>
              <a:rPr lang="en-GB" b="1" dirty="0">
                <a:solidFill>
                  <a:srgbClr val="262626"/>
                </a:solidFill>
                <a:highlight>
                  <a:srgbClr val="FFFFFF"/>
                </a:highlight>
              </a:rPr>
              <a:t>2 children, 5 grandchildren</a:t>
            </a:r>
            <a:endParaRPr lang="en-GB" dirty="0">
              <a:solidFill>
                <a:srgbClr val="262626"/>
              </a:solidFill>
              <a:highlight>
                <a:srgbClr val="FFFFFF"/>
              </a:highlight>
            </a:endParaRPr>
          </a:p>
          <a:p>
            <a:pPr marL="1828800" lvl="3" indent="-317500" algn="l" rtl="0">
              <a:spcBef>
                <a:spcPts val="0"/>
              </a:spcBef>
              <a:spcAft>
                <a:spcPts val="0"/>
              </a:spcAft>
              <a:buClr>
                <a:srgbClr val="262626"/>
              </a:buClr>
              <a:buSzPts val="1400"/>
              <a:buChar char="●"/>
            </a:pPr>
            <a:r>
              <a:rPr lang="en" dirty="0">
                <a:solidFill>
                  <a:srgbClr val="4B64FF"/>
                </a:solidFill>
                <a:highlight>
                  <a:schemeClr val="lt1"/>
                </a:highlight>
              </a:rPr>
              <a:t>Edward James Hurdis Mason and/or</a:t>
            </a:r>
            <a:endParaRPr dirty="0">
              <a:solidFill>
                <a:srgbClr val="4B64FF"/>
              </a:solidFill>
              <a:highlight>
                <a:srgbClr val="FFFFFF"/>
              </a:highlight>
            </a:endParaRPr>
          </a:p>
          <a:p>
            <a:pPr marL="1828800" lvl="3" indent="-317500" algn="l" rtl="0">
              <a:spcBef>
                <a:spcPts val="0"/>
              </a:spcBef>
              <a:spcAft>
                <a:spcPts val="0"/>
              </a:spcAft>
              <a:buClr>
                <a:srgbClr val="262626"/>
              </a:buClr>
              <a:buSzPts val="1400"/>
              <a:buChar char="●"/>
            </a:pPr>
            <a:r>
              <a:rPr lang="en" dirty="0">
                <a:solidFill>
                  <a:srgbClr val="4B64FF"/>
                </a:solidFill>
                <a:highlight>
                  <a:srgbClr val="FFFFFF"/>
                </a:highlight>
              </a:rPr>
              <a:t>Charles Young Hurdis Mason</a:t>
            </a:r>
            <a:r>
              <a:rPr lang="en" dirty="0">
                <a:solidFill>
                  <a:srgbClr val="262626"/>
                </a:solidFill>
                <a:highlight>
                  <a:srgbClr val="FFFFFF"/>
                </a:highlight>
              </a:rPr>
              <a:t> 1934-1999, M Angela Hollloway</a:t>
            </a:r>
            <a:endParaRPr dirty="0">
              <a:solidFill>
                <a:srgbClr val="262626"/>
              </a:solidFill>
              <a:highlight>
                <a:srgbClr val="FFFFFF"/>
              </a:highlight>
            </a:endParaRPr>
          </a:p>
          <a:p>
            <a:pPr marL="2286000" lvl="4" indent="-317500" algn="l" rtl="0">
              <a:spcBef>
                <a:spcPts val="0"/>
              </a:spcBef>
              <a:spcAft>
                <a:spcPts val="0"/>
              </a:spcAft>
              <a:buClr>
                <a:srgbClr val="262626"/>
              </a:buClr>
              <a:buSzPts val="1400"/>
              <a:buChar char="○"/>
            </a:pPr>
            <a:r>
              <a:rPr lang="en-GB" b="1" dirty="0">
                <a:solidFill>
                  <a:srgbClr val="262626"/>
                </a:solidFill>
                <a:highlight>
                  <a:srgbClr val="FFFFFF"/>
                </a:highlight>
              </a:rPr>
              <a:t>3 children</a:t>
            </a:r>
            <a:endParaRPr dirty="0">
              <a:solidFill>
                <a:srgbClr val="262626"/>
              </a:solidFill>
              <a:highlight>
                <a:srgbClr val="FFFFFF"/>
              </a:highlight>
            </a:endParaRPr>
          </a:p>
          <a:p>
            <a:pPr marL="1828800" lvl="3" indent="-317500" algn="l" rtl="0">
              <a:spcBef>
                <a:spcPts val="0"/>
              </a:spcBef>
              <a:spcAft>
                <a:spcPts val="0"/>
              </a:spcAft>
              <a:buClr>
                <a:srgbClr val="4B64FF"/>
              </a:buClr>
              <a:buSzPts val="1400"/>
              <a:buChar char="●"/>
            </a:pPr>
            <a:r>
              <a:rPr lang="en" dirty="0">
                <a:solidFill>
                  <a:srgbClr val="4B64FF"/>
                </a:solidFill>
                <a:highlight>
                  <a:srgbClr val="FFFFFF"/>
                </a:highlight>
              </a:rPr>
              <a:t>Dan Richard Mason 1940-2013 - unable to trace forward</a:t>
            </a:r>
            <a:endParaRPr dirty="0">
              <a:solidFill>
                <a:srgbClr val="4B64FF"/>
              </a:solidFill>
              <a:highlight>
                <a:srgbClr val="FFFFFF"/>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Grace’s Maternal family</a:t>
            </a:r>
            <a:endParaRPr/>
          </a:p>
        </p:txBody>
      </p:sp>
      <p:sp>
        <p:nvSpPr>
          <p:cNvPr id="96" name="Google Shape;96;p19"/>
          <p:cNvSpPr txBox="1">
            <a:spLocks noGrp="1"/>
          </p:cNvSpPr>
          <p:nvPr>
            <p:ph type="body" idx="1"/>
          </p:nvPr>
        </p:nvSpPr>
        <p:spPr>
          <a:xfrm>
            <a:off x="260250" y="1152475"/>
            <a:ext cx="42402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a:t>Grandparents (married 1852, Clapham)</a:t>
            </a:r>
            <a:endParaRPr sz="1500"/>
          </a:p>
          <a:p>
            <a:pPr marL="457200" lvl="0" indent="-323850" algn="l" rtl="0">
              <a:spcBef>
                <a:spcPts val="1200"/>
              </a:spcBef>
              <a:spcAft>
                <a:spcPts val="0"/>
              </a:spcAft>
              <a:buSzPts val="1500"/>
              <a:buChar char="●"/>
            </a:pPr>
            <a:r>
              <a:rPr lang="en" sz="1500"/>
              <a:t>William Thrush Jefferson (B1820 Northallerton - D 1891 Northallerton) - Solicitor Registrar to Northallerton County Court</a:t>
            </a:r>
            <a:endParaRPr sz="1500"/>
          </a:p>
          <a:p>
            <a:pPr marL="457200" lvl="0" indent="-323850" algn="l" rtl="0">
              <a:spcBef>
                <a:spcPts val="0"/>
              </a:spcBef>
              <a:spcAft>
                <a:spcPts val="0"/>
              </a:spcAft>
              <a:buSzPts val="1500"/>
              <a:buChar char="●"/>
            </a:pPr>
            <a:r>
              <a:rPr lang="en" sz="1500"/>
              <a:t>Margaret Ingleby (B 1828 Clapham (Austwick) - D 1913 Northallerton)</a:t>
            </a:r>
            <a:endParaRPr sz="1500"/>
          </a:p>
          <a:p>
            <a:pPr marL="0" lvl="0" indent="0" algn="l" rtl="0">
              <a:spcBef>
                <a:spcPts val="1200"/>
              </a:spcBef>
              <a:spcAft>
                <a:spcPts val="0"/>
              </a:spcAft>
              <a:buNone/>
            </a:pPr>
            <a:r>
              <a:rPr lang="en" sz="1500"/>
              <a:t>Cicely was the eighth of ten children</a:t>
            </a:r>
            <a:endParaRPr sz="1500"/>
          </a:p>
          <a:p>
            <a:pPr marL="0" lvl="0" indent="0" algn="l" rtl="0">
              <a:spcBef>
                <a:spcPts val="1200"/>
              </a:spcBef>
              <a:spcAft>
                <a:spcPts val="0"/>
              </a:spcAft>
              <a:buNone/>
            </a:pPr>
            <a:endParaRPr sz="1500"/>
          </a:p>
          <a:p>
            <a:pPr marL="0" lvl="0" indent="0" algn="l" rtl="0">
              <a:spcBef>
                <a:spcPts val="1200"/>
              </a:spcBef>
              <a:spcAft>
                <a:spcPts val="1200"/>
              </a:spcAft>
              <a:buNone/>
            </a:pPr>
            <a:endParaRPr sz="1500"/>
          </a:p>
        </p:txBody>
      </p:sp>
      <p:sp>
        <p:nvSpPr>
          <p:cNvPr id="97" name="Google Shape;97;p19"/>
          <p:cNvSpPr txBox="1"/>
          <p:nvPr/>
        </p:nvSpPr>
        <p:spPr>
          <a:xfrm>
            <a:off x="4882500" y="369100"/>
            <a:ext cx="3642900" cy="4388700"/>
          </a:xfrm>
          <a:prstGeom prst="rect">
            <a:avLst/>
          </a:prstGeom>
          <a:noFill/>
          <a:ln>
            <a:noFill/>
          </a:ln>
        </p:spPr>
        <p:txBody>
          <a:bodyPr spcFirstLastPara="1" wrap="square" lIns="91425" tIns="91425" rIns="91425" bIns="91425" anchor="ctr" anchorCtr="0">
            <a:noAutofit/>
          </a:bodyPr>
          <a:lstStyle/>
          <a:p>
            <a:pPr marL="457200" marR="203200" lvl="0" indent="-317500" algn="l" rtl="0">
              <a:lnSpc>
                <a:spcPct val="133000"/>
              </a:lnSpc>
              <a:spcBef>
                <a:spcPts val="1400"/>
              </a:spcBef>
              <a:spcAft>
                <a:spcPts val="0"/>
              </a:spcAft>
              <a:buClr>
                <a:srgbClr val="262626"/>
              </a:buClr>
              <a:buSzPts val="1400"/>
              <a:buChar char="●"/>
            </a:pPr>
            <a:r>
              <a:rPr lang="en" b="1">
                <a:solidFill>
                  <a:schemeClr val="hlink"/>
                </a:solidFill>
                <a:highlight>
                  <a:srgbClr val="FFFFFF"/>
                </a:highlight>
                <a:uFill>
                  <a:noFill/>
                </a:uFill>
                <a:hlinkClick r:id="rId3"/>
              </a:rPr>
              <a:t>John Ingleby Jefferson </a:t>
            </a:r>
            <a:r>
              <a:rPr lang="en">
                <a:solidFill>
                  <a:schemeClr val="hlink"/>
                </a:solidFill>
                <a:highlight>
                  <a:srgbClr val="FFFFFF"/>
                </a:highlight>
                <a:uFill>
                  <a:noFill/>
                </a:uFill>
                <a:hlinkClick r:id="rId3"/>
              </a:rPr>
              <a:t>1853–1929</a:t>
            </a:r>
            <a:endParaRPr>
              <a:solidFill>
                <a:schemeClr val="hlink"/>
              </a:solidFill>
              <a:highlight>
                <a:srgbClr val="FFFFFF"/>
              </a:highlight>
              <a:uFill>
                <a:noFill/>
              </a:uFill>
              <a:hlinkClick r:id="rId3"/>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4"/>
              </a:rPr>
              <a:t>William Dixon Jefferson </a:t>
            </a:r>
            <a:r>
              <a:rPr lang="en">
                <a:solidFill>
                  <a:schemeClr val="hlink"/>
                </a:solidFill>
                <a:highlight>
                  <a:srgbClr val="FFFFFF"/>
                </a:highlight>
                <a:uFill>
                  <a:noFill/>
                </a:uFill>
                <a:hlinkClick r:id="rId4"/>
              </a:rPr>
              <a:t>1856–1927</a:t>
            </a:r>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5"/>
              </a:rPr>
              <a:t>Robert Ingleby Jefferson </a:t>
            </a:r>
            <a:r>
              <a:rPr lang="en">
                <a:solidFill>
                  <a:schemeClr val="hlink"/>
                </a:solidFill>
                <a:highlight>
                  <a:srgbClr val="FFFFFF"/>
                </a:highlight>
                <a:uFill>
                  <a:noFill/>
                </a:uFill>
                <a:hlinkClick r:id="rId5"/>
              </a:rPr>
              <a:t>1857–</a:t>
            </a:r>
            <a:endParaRPr>
              <a:solidFill>
                <a:schemeClr val="hlink"/>
              </a:solidFill>
              <a:highlight>
                <a:srgbClr val="FFFFFF"/>
              </a:highlight>
              <a:uFill>
                <a:noFill/>
              </a:uFill>
              <a:hlinkClick r:id="rId5"/>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6"/>
              </a:rPr>
              <a:t>Arthur Jefferson</a:t>
            </a:r>
            <a:r>
              <a:rPr lang="en">
                <a:solidFill>
                  <a:schemeClr val="hlink"/>
                </a:solidFill>
                <a:highlight>
                  <a:srgbClr val="FFFFFF"/>
                </a:highlight>
                <a:uFill>
                  <a:noFill/>
                </a:uFill>
                <a:hlinkClick r:id="rId6"/>
              </a:rPr>
              <a:t>1860–1892</a:t>
            </a:r>
            <a:endParaRPr>
              <a:solidFill>
                <a:schemeClr val="hlink"/>
              </a:solidFill>
              <a:highlight>
                <a:srgbClr val="FFFFFF"/>
              </a:highlight>
              <a:uFill>
                <a:noFill/>
              </a:uFill>
              <a:hlinkClick r:id="rId6"/>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7"/>
              </a:rPr>
              <a:t>Mary Jefferson </a:t>
            </a:r>
            <a:r>
              <a:rPr lang="en">
                <a:solidFill>
                  <a:schemeClr val="hlink"/>
                </a:solidFill>
                <a:highlight>
                  <a:srgbClr val="FFFFFF"/>
                </a:highlight>
                <a:uFill>
                  <a:noFill/>
                </a:uFill>
                <a:hlinkClick r:id="rId7"/>
              </a:rPr>
              <a:t>1862</a:t>
            </a:r>
            <a:endParaRPr>
              <a:solidFill>
                <a:schemeClr val="hlink"/>
              </a:solidFill>
              <a:highlight>
                <a:srgbClr val="FFFFFF"/>
              </a:highlight>
              <a:uFill>
                <a:noFill/>
              </a:uFill>
              <a:hlinkClick r:id="rId7"/>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8"/>
              </a:rPr>
              <a:t>Charles Wilkin Jefferson </a:t>
            </a:r>
            <a:r>
              <a:rPr lang="en">
                <a:solidFill>
                  <a:schemeClr val="hlink"/>
                </a:solidFill>
                <a:highlight>
                  <a:srgbClr val="FFFFFF"/>
                </a:highlight>
                <a:uFill>
                  <a:noFill/>
                </a:uFill>
                <a:hlinkClick r:id="rId8"/>
              </a:rPr>
              <a:t>1863–1956</a:t>
            </a:r>
            <a:endParaRPr>
              <a:solidFill>
                <a:schemeClr val="hlink"/>
              </a:solidFill>
              <a:highlight>
                <a:srgbClr val="FFFFFF"/>
              </a:highlight>
              <a:uFill>
                <a:noFill/>
              </a:uFill>
              <a:hlinkClick r:id="rId8"/>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9"/>
              </a:rPr>
              <a:t>Annie Jefferson </a:t>
            </a:r>
            <a:r>
              <a:rPr lang="en">
                <a:solidFill>
                  <a:schemeClr val="hlink"/>
                </a:solidFill>
                <a:highlight>
                  <a:srgbClr val="FFFFFF"/>
                </a:highlight>
                <a:uFill>
                  <a:noFill/>
                </a:uFill>
                <a:hlinkClick r:id="rId9"/>
              </a:rPr>
              <a:t>1866–</a:t>
            </a:r>
            <a:endParaRPr>
              <a:solidFill>
                <a:schemeClr val="hlink"/>
              </a:solidFill>
              <a:highlight>
                <a:srgbClr val="FFFFFF"/>
              </a:highlight>
              <a:uFill>
                <a:noFill/>
              </a:uFill>
              <a:hlinkClick r:id="rId9"/>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10"/>
              </a:rPr>
              <a:t>Margaret Elizabeth. Jefferson </a:t>
            </a:r>
            <a:r>
              <a:rPr lang="en">
                <a:solidFill>
                  <a:schemeClr val="hlink"/>
                </a:solidFill>
                <a:highlight>
                  <a:srgbClr val="FFFFFF"/>
                </a:highlight>
                <a:uFill>
                  <a:noFill/>
                </a:uFill>
                <a:hlinkClick r:id="rId10"/>
              </a:rPr>
              <a:t>1871–1943</a:t>
            </a:r>
            <a:endParaRPr>
              <a:solidFill>
                <a:schemeClr val="hlink"/>
              </a:solidFill>
              <a:highlight>
                <a:srgbClr val="FFFFFF"/>
              </a:highlight>
              <a:uFill>
                <a:noFill/>
              </a:uFill>
              <a:hlinkClick r:id="rId10"/>
            </a:endParaRPr>
          </a:p>
          <a:p>
            <a:pPr marL="457200" marR="203200" lvl="0" indent="-317500" algn="l" rtl="0">
              <a:lnSpc>
                <a:spcPct val="133000"/>
              </a:lnSpc>
              <a:spcBef>
                <a:spcPts val="0"/>
              </a:spcBef>
              <a:spcAft>
                <a:spcPts val="0"/>
              </a:spcAft>
              <a:buClr>
                <a:srgbClr val="262626"/>
              </a:buClr>
              <a:buSzPts val="1400"/>
              <a:buChar char="●"/>
            </a:pPr>
            <a:r>
              <a:rPr lang="en" b="1">
                <a:solidFill>
                  <a:schemeClr val="hlink"/>
                </a:solidFill>
                <a:highlight>
                  <a:srgbClr val="FFFFFF"/>
                </a:highlight>
                <a:uFill>
                  <a:noFill/>
                </a:uFill>
                <a:hlinkClick r:id="rId11"/>
              </a:rPr>
              <a:t>Florence Jefferson </a:t>
            </a:r>
            <a:r>
              <a:rPr lang="en">
                <a:solidFill>
                  <a:schemeClr val="hlink"/>
                </a:solidFill>
                <a:highlight>
                  <a:srgbClr val="FFFFFF"/>
                </a:highlight>
                <a:uFill>
                  <a:noFill/>
                </a:uFill>
                <a:hlinkClick r:id="rId11"/>
              </a:rPr>
              <a:t>1874–1945</a:t>
            </a:r>
            <a:endParaRPr b="1">
              <a:solidFill>
                <a:schemeClr val="hlink"/>
              </a:solidFill>
              <a:highlight>
                <a:srgbClr val="D6D6D6"/>
              </a:highlight>
              <a:uFill>
                <a:noFill/>
              </a:uFill>
              <a:hlinkClick r:id="rId11"/>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Maternal aunts and uncles</a:t>
            </a:r>
            <a:endParaRPr/>
          </a:p>
        </p:txBody>
      </p:sp>
      <p:sp>
        <p:nvSpPr>
          <p:cNvPr id="103" name="Google Shape;103;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dirty="0"/>
              <a:t>John Ingleby Jefferson, solicitor - 1911 census shows him living with his mother (Standard House), single</a:t>
            </a:r>
            <a:endParaRPr dirty="0"/>
          </a:p>
          <a:p>
            <a:pPr marL="457200" lvl="0" indent="-342900" algn="l" rtl="0">
              <a:spcBef>
                <a:spcPts val="0"/>
              </a:spcBef>
              <a:spcAft>
                <a:spcPts val="0"/>
              </a:spcAft>
              <a:buSzPts val="1800"/>
              <a:buChar char="●"/>
            </a:pPr>
            <a:r>
              <a:rPr lang="en" dirty="0"/>
              <a:t>William Dixon Jefferson, surgeon - married Mary Stuart Gray in 1892 (Gloucestershire), lived in Ripon. Two sons:</a:t>
            </a:r>
            <a:endParaRPr dirty="0"/>
          </a:p>
          <a:p>
            <a:pPr marL="914400" lvl="1" indent="-317500" algn="l" rtl="0">
              <a:spcBef>
                <a:spcPts val="0"/>
              </a:spcBef>
              <a:spcAft>
                <a:spcPts val="0"/>
              </a:spcAft>
              <a:buSzPts val="1400"/>
              <a:buChar char="○"/>
            </a:pPr>
            <a:r>
              <a:rPr lang="en" dirty="0"/>
              <a:t>Ingleby Stuart Jefferson, 1893-191 - I</a:t>
            </a:r>
            <a:r>
              <a:rPr lang="en" sz="1200" dirty="0">
                <a:solidFill>
                  <a:srgbClr val="262626"/>
                </a:solidFill>
                <a:highlight>
                  <a:srgbClr val="FFFFFF"/>
                </a:highlight>
              </a:rPr>
              <a:t>ngleby Stuart Jefferson, Lieutenant Royal Navy. Aged 24 years. Killed in action when in command of H.M. Submarine C34 in the North Sea, 21 July 1917. Elder son of Dr William Dixon and Mary Stuart Jefferson, or North House, Ripon. Great Grandson of Revd William Gray, Canon Residentiary of this Cathedral (1829-1863), and of Robert Ingleby, Lawkland Hall, Yorkshire. Burial: Ripon Cathedral</a:t>
            </a:r>
            <a:endParaRPr sz="1200" dirty="0">
              <a:solidFill>
                <a:srgbClr val="262626"/>
              </a:solidFill>
              <a:highlight>
                <a:srgbClr val="FFFFFF"/>
              </a:highlight>
            </a:endParaRPr>
          </a:p>
          <a:p>
            <a:pPr marL="914400" lvl="1" indent="-317500" algn="l" rtl="0">
              <a:spcBef>
                <a:spcPts val="0"/>
              </a:spcBef>
              <a:spcAft>
                <a:spcPts val="0"/>
              </a:spcAft>
              <a:buClr>
                <a:srgbClr val="262626"/>
              </a:buClr>
              <a:buSzPts val="1400"/>
              <a:buChar char="○"/>
            </a:pPr>
            <a:r>
              <a:rPr lang="en" dirty="0">
                <a:solidFill>
                  <a:srgbClr val="262626"/>
                </a:solidFill>
                <a:highlight>
                  <a:srgbClr val="FFFFFF"/>
                </a:highlight>
              </a:rPr>
              <a:t>Brigadier Julian Jefferson CBE, 1899-1966 - married twice</a:t>
            </a:r>
            <a:endParaRPr dirty="0">
              <a:solidFill>
                <a:srgbClr val="262626"/>
              </a:solidFill>
              <a:highlight>
                <a:srgbClr val="FFFFFF"/>
              </a:highlight>
            </a:endParaRPr>
          </a:p>
          <a:p>
            <a:pPr marL="1371600" lvl="2" indent="-317500" algn="l" rtl="0">
              <a:spcBef>
                <a:spcPts val="0"/>
              </a:spcBef>
              <a:spcAft>
                <a:spcPts val="0"/>
              </a:spcAft>
              <a:buClr>
                <a:srgbClr val="262626"/>
              </a:buClr>
              <a:buSzPts val="1400"/>
              <a:buChar char="■"/>
            </a:pPr>
            <a:r>
              <a:rPr lang="en-GB" b="1" dirty="0">
                <a:solidFill>
                  <a:srgbClr val="262626"/>
                </a:solidFill>
                <a:highlight>
                  <a:srgbClr val="FFFFFF"/>
                </a:highlight>
              </a:rPr>
              <a:t>1 child, 1 grandchild</a:t>
            </a:r>
            <a:endParaRPr b="1" dirty="0">
              <a:solidFill>
                <a:srgbClr val="262626"/>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a:t>Maternal aunts and uncles (continued)</a:t>
            </a:r>
            <a:endParaRPr/>
          </a:p>
        </p:txBody>
      </p:sp>
      <p:sp>
        <p:nvSpPr>
          <p:cNvPr id="109" name="Google Shape;109;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dirty="0"/>
              <a:t>Robert Ingleby Jefferson, bank manager - married Arabella Ward in 1899; found no record of children </a:t>
            </a:r>
            <a:endParaRPr dirty="0"/>
          </a:p>
          <a:p>
            <a:pPr marL="457200" lvl="0" indent="-342900" algn="l" rtl="0">
              <a:spcBef>
                <a:spcPts val="0"/>
              </a:spcBef>
              <a:spcAft>
                <a:spcPts val="0"/>
              </a:spcAft>
              <a:buSzPts val="1800"/>
              <a:buChar char="●"/>
            </a:pPr>
            <a:r>
              <a:rPr lang="en" dirty="0"/>
              <a:t>Mary Jefferson - m Dr Sylvester Richmond</a:t>
            </a:r>
            <a:endParaRPr dirty="0"/>
          </a:p>
          <a:p>
            <a:pPr marL="914400" lvl="1" indent="-317500" algn="l" rtl="0">
              <a:spcBef>
                <a:spcPts val="0"/>
              </a:spcBef>
              <a:spcAft>
                <a:spcPts val="0"/>
              </a:spcAft>
              <a:buSzPts val="1400"/>
              <a:buChar char="○"/>
            </a:pPr>
            <a:r>
              <a:rPr lang="en" dirty="0"/>
              <a:t>Arnold Ingleby Richmond, 1887-1971, married three times</a:t>
            </a:r>
            <a:endParaRPr dirty="0"/>
          </a:p>
          <a:p>
            <a:pPr marL="1371600" lvl="2" indent="-317500" algn="l" rtl="0">
              <a:spcBef>
                <a:spcPts val="0"/>
              </a:spcBef>
              <a:spcAft>
                <a:spcPts val="0"/>
              </a:spcAft>
              <a:buSzPts val="1400"/>
              <a:buChar char="■"/>
            </a:pPr>
            <a:r>
              <a:rPr lang="en" dirty="0"/>
              <a:t>Louise Richmond,1929- , m Gerald Lambert</a:t>
            </a:r>
            <a:endParaRPr dirty="0"/>
          </a:p>
          <a:p>
            <a:pPr marL="1828800" lvl="3" indent="-317500" algn="l" rtl="0">
              <a:spcBef>
                <a:spcPts val="0"/>
              </a:spcBef>
              <a:spcAft>
                <a:spcPts val="0"/>
              </a:spcAft>
              <a:buSzPts val="1400"/>
              <a:buChar char="●"/>
            </a:pPr>
            <a:r>
              <a:rPr lang="en-GB" b="1" dirty="0"/>
              <a:t>2 children</a:t>
            </a:r>
            <a:endParaRPr dirty="0"/>
          </a:p>
          <a:p>
            <a:pPr marL="1371600" lvl="2" indent="-317500" algn="l" rtl="0">
              <a:spcBef>
                <a:spcPts val="0"/>
              </a:spcBef>
              <a:spcAft>
                <a:spcPts val="0"/>
              </a:spcAft>
              <a:buSzPts val="1400"/>
              <a:buChar char="■"/>
            </a:pPr>
            <a:r>
              <a:rPr lang="en" dirty="0"/>
              <a:t>Dau (1930s)</a:t>
            </a:r>
            <a:endParaRPr dirty="0"/>
          </a:p>
          <a:p>
            <a:pPr marL="914400" lvl="1" indent="-317500" algn="l" rtl="0">
              <a:spcBef>
                <a:spcPts val="0"/>
              </a:spcBef>
              <a:spcAft>
                <a:spcPts val="0"/>
              </a:spcAft>
              <a:buSzPts val="1400"/>
              <a:buChar char="○"/>
            </a:pPr>
            <a:r>
              <a:rPr lang="en" dirty="0"/>
              <a:t>Sylvia Richmond, 1892-1977, m Frederick Lucas King, </a:t>
            </a:r>
            <a:r>
              <a:rPr lang="en" b="1" dirty="0"/>
              <a:t>2 children</a:t>
            </a:r>
            <a:endParaRPr b="1" dirty="0"/>
          </a:p>
          <a:p>
            <a:pPr marL="0" lvl="0" indent="0" algn="l" rtl="0">
              <a:spcBef>
                <a:spcPts val="1200"/>
              </a:spcBef>
              <a:spcAft>
                <a:spcPts val="1200"/>
              </a:spcAft>
              <a:buNone/>
            </a:pPr>
            <a:r>
              <a:rPr lang="en" dirty="0"/>
              <a:t> </a:t>
            </a: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4e6022b-1972-4817-b3ec-da207ee1df2d" xsi:nil="true"/>
    <lcf76f155ced4ddcb4097134ff3c332f xmlns="31dd821d-f6de-4c6c-8d9c-2e56055bc11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5643B11F71BE4EBC45EFA5AE72A089" ma:contentTypeVersion="17" ma:contentTypeDescription="Create a new document." ma:contentTypeScope="" ma:versionID="dd9ad13ec6c4e6e42c8784f1a5d93922">
  <xsd:schema xmlns:xsd="http://www.w3.org/2001/XMLSchema" xmlns:xs="http://www.w3.org/2001/XMLSchema" xmlns:p="http://schemas.microsoft.com/office/2006/metadata/properties" xmlns:ns2="31dd821d-f6de-4c6c-8d9c-2e56055bc11f" xmlns:ns3="d4e6022b-1972-4817-b3ec-da207ee1df2d" targetNamespace="http://schemas.microsoft.com/office/2006/metadata/properties" ma:root="true" ma:fieldsID="d486f06f0e7204bbb24289e34ec6bc44" ns2:_="" ns3:_="">
    <xsd:import namespace="31dd821d-f6de-4c6c-8d9c-2e56055bc11f"/>
    <xsd:import namespace="d4e6022b-1972-4817-b3ec-da207ee1df2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ObjectDetectorVersions" minOccurs="0"/>
                <xsd:element ref="ns2:MediaServiceSearchPropertie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d821d-f6de-4c6c-8d9c-2e56055bc1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10039c8-0ab6-4f78-a16b-69bc051303b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4e6022b-1972-4817-b3ec-da207ee1df2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5f844c7-226d-416b-9efa-37790afaef43}" ma:internalName="TaxCatchAll" ma:showField="CatchAllData" ma:web="d4e6022b-1972-4817-b3ec-da207ee1df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0C45DF-1C07-4DE8-BE9A-D2DB34ADA337}">
  <ds:schemaRefs>
    <ds:schemaRef ds:uri="http://purl.org/dc/elements/1.1/"/>
    <ds:schemaRef ds:uri="http://schemas.microsoft.com/office/infopath/2007/PartnerControls"/>
    <ds:schemaRef ds:uri="http://www.w3.org/XML/1998/namespace"/>
    <ds:schemaRef ds:uri="bbc82671-add9-4f8a-b753-a678f9bf8835"/>
    <ds:schemaRef ds:uri="http://schemas.microsoft.com/office/2006/metadata/properties"/>
    <ds:schemaRef ds:uri="http://schemas.openxmlformats.org/package/2006/metadata/core-properties"/>
    <ds:schemaRef ds:uri="http://schemas.microsoft.com/office/2006/documentManagement/types"/>
    <ds:schemaRef ds:uri="76cba944-017d-414d-9244-bb4201791357"/>
    <ds:schemaRef ds:uri="http://purl.org/dc/dcmitype/"/>
    <ds:schemaRef ds:uri="http://purl.org/dc/terms/"/>
  </ds:schemaRefs>
</ds:datastoreItem>
</file>

<file path=customXml/itemProps2.xml><?xml version="1.0" encoding="utf-8"?>
<ds:datastoreItem xmlns:ds="http://schemas.openxmlformats.org/officeDocument/2006/customXml" ds:itemID="{32E501B3-BED6-46FC-86E4-45AC6D42212D}">
  <ds:schemaRefs>
    <ds:schemaRef ds:uri="http://schemas.microsoft.com/sharepoint/v3/contenttype/forms"/>
  </ds:schemaRefs>
</ds:datastoreItem>
</file>

<file path=customXml/itemProps3.xml><?xml version="1.0" encoding="utf-8"?>
<ds:datastoreItem xmlns:ds="http://schemas.openxmlformats.org/officeDocument/2006/customXml" ds:itemID="{8737C724-3530-433C-9F99-56FBAC10D671}"/>
</file>

<file path=docProps/app.xml><?xml version="1.0" encoding="utf-8"?>
<Properties xmlns="http://schemas.openxmlformats.org/officeDocument/2006/extended-properties" xmlns:vt="http://schemas.openxmlformats.org/officeDocument/2006/docPropsVTypes">
  <TotalTime>0</TotalTime>
  <Words>1350</Words>
  <Application>Microsoft Office PowerPoint</Application>
  <PresentationFormat>On-screen Show (16:9)</PresentationFormat>
  <Paragraphs>147</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Simple Light</vt:lpstr>
      <vt:lpstr>Grace Ingleby* Gardner 1895 - 1966 </vt:lpstr>
      <vt:lpstr>Grace’s Brother</vt:lpstr>
      <vt:lpstr>Grace’s Parents</vt:lpstr>
      <vt:lpstr>Grace’s Paternal family</vt:lpstr>
      <vt:lpstr>Paternal aunts and uncles</vt:lpstr>
      <vt:lpstr>Paternal aunts and uncles (continued)</vt:lpstr>
      <vt:lpstr>Grace’s Maternal family</vt:lpstr>
      <vt:lpstr>Maternal aunts and uncles</vt:lpstr>
      <vt:lpstr>Maternal aunts and uncles (continued)</vt:lpstr>
      <vt:lpstr>Maternal aunts and uncles (continued)</vt:lpstr>
      <vt:lpstr>Maternal aunts and uncles (continued)</vt:lpstr>
      <vt:lpstr>Maternal aunts and uncles (continued)</vt:lpstr>
      <vt:lpstr>The Plantagenet Roll of the Royal Blood</vt:lpstr>
      <vt:lpstr>And finally… a bit of scandal…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NTC Accounts</dc:creator>
  <cp:lastModifiedBy>NTC Accounts</cp:lastModifiedBy>
  <cp:revision>2</cp:revision>
  <dcterms:modified xsi:type="dcterms:W3CDTF">2025-10-09T13:38:23Z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0x0101005C5643B11F71BE4EBC45EFA5AE72A089</vt:lpwstr>
  </property>
  <property fmtid="{D5CDD505-2E9C-101B-9397-08002B2CF9AE}" pid="3" name="MediaServiceImageTags">
    <vt:lpwstr/>
  </property>
</Properties>
</file>